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53"/>
  </p:notesMasterIdLst>
  <p:sldIdLst>
    <p:sldId id="256" r:id="rId2"/>
    <p:sldId id="387" r:id="rId3"/>
    <p:sldId id="328" r:id="rId4"/>
    <p:sldId id="335" r:id="rId5"/>
    <p:sldId id="345" r:id="rId6"/>
    <p:sldId id="362" r:id="rId7"/>
    <p:sldId id="388" r:id="rId8"/>
    <p:sldId id="337" r:id="rId9"/>
    <p:sldId id="389" r:id="rId10"/>
    <p:sldId id="336" r:id="rId11"/>
    <p:sldId id="390" r:id="rId12"/>
    <p:sldId id="363" r:id="rId13"/>
    <p:sldId id="339" r:id="rId14"/>
    <p:sldId id="365" r:id="rId15"/>
    <p:sldId id="391" r:id="rId16"/>
    <p:sldId id="367" r:id="rId17"/>
    <p:sldId id="368" r:id="rId18"/>
    <p:sldId id="392" r:id="rId19"/>
    <p:sldId id="344" r:id="rId20"/>
    <p:sldId id="369" r:id="rId21"/>
    <p:sldId id="340" r:id="rId22"/>
    <p:sldId id="379" r:id="rId23"/>
    <p:sldId id="393" r:id="rId24"/>
    <p:sldId id="394" r:id="rId25"/>
    <p:sldId id="395" r:id="rId26"/>
    <p:sldId id="396" r:id="rId27"/>
    <p:sldId id="371" r:id="rId28"/>
    <p:sldId id="375" r:id="rId29"/>
    <p:sldId id="397" r:id="rId30"/>
    <p:sldId id="346" r:id="rId31"/>
    <p:sldId id="382" r:id="rId32"/>
    <p:sldId id="350" r:id="rId33"/>
    <p:sldId id="347" r:id="rId34"/>
    <p:sldId id="398" r:id="rId35"/>
    <p:sldId id="407" r:id="rId36"/>
    <p:sldId id="348" r:id="rId37"/>
    <p:sldId id="406" r:id="rId38"/>
    <p:sldId id="403" r:id="rId39"/>
    <p:sldId id="404" r:id="rId40"/>
    <p:sldId id="405" r:id="rId41"/>
    <p:sldId id="401" r:id="rId42"/>
    <p:sldId id="402" r:id="rId43"/>
    <p:sldId id="349" r:id="rId44"/>
    <p:sldId id="292" r:id="rId45"/>
    <p:sldId id="399" r:id="rId46"/>
    <p:sldId id="381" r:id="rId47"/>
    <p:sldId id="351" r:id="rId48"/>
    <p:sldId id="352" r:id="rId49"/>
    <p:sldId id="317" r:id="rId50"/>
    <p:sldId id="323" r:id="rId51"/>
    <p:sldId id="353" r:id="rId5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B0"/>
    <a:srgbClr val="D0B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4085" autoAdjust="0"/>
  </p:normalViewPr>
  <p:slideViewPr>
    <p:cSldViewPr>
      <p:cViewPr varScale="1">
        <p:scale>
          <a:sx n="108" d="100"/>
          <a:sy n="108" d="100"/>
        </p:scale>
        <p:origin x="1326" y="78"/>
      </p:cViewPr>
      <p:guideLst>
        <p:guide orient="horz" pos="2160"/>
        <p:guide pos="2880"/>
      </p:guideLst>
    </p:cSldViewPr>
  </p:slideViewPr>
  <p:outlineViewPr>
    <p:cViewPr>
      <p:scale>
        <a:sx n="33" d="100"/>
        <a:sy n="33" d="100"/>
      </p:scale>
      <p:origin x="0" y="128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B608804-E625-4A8D-BBE7-F624AC956C69}" type="datetimeFigureOut">
              <a:rPr lang="fr-FR" smtClean="0"/>
              <a:pPr/>
              <a:t>18/06/2020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BDF4A5-2961-4CFB-9E8D-68918FA32AD3}" type="slidenum">
              <a:rPr lang="fr-FR" smtClean="0"/>
              <a:pPr/>
              <a:t>‹N°›</a:t>
            </a:fld>
            <a:endParaRPr lang="fr-FR"/>
          </a:p>
        </p:txBody>
      </p:sp>
    </p:spTree>
    <p:extLst>
      <p:ext uri="{BB962C8B-B14F-4D97-AF65-F5344CB8AC3E}">
        <p14:creationId xmlns:p14="http://schemas.microsoft.com/office/powerpoint/2010/main" val="250786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a:t>
            </a:fld>
            <a:endParaRPr lang="fr-FR"/>
          </a:p>
        </p:txBody>
      </p:sp>
    </p:spTree>
    <p:extLst>
      <p:ext uri="{BB962C8B-B14F-4D97-AF65-F5344CB8AC3E}">
        <p14:creationId xmlns:p14="http://schemas.microsoft.com/office/powerpoint/2010/main" val="298329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 TERRALIM et</a:t>
            </a:r>
            <a:r>
              <a:rPr lang="fr-FR" baseline="0" dirty="0"/>
              <a:t> Pierre FIGEAC TABLE</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10</a:t>
            </a:fld>
            <a:endParaRPr lang="fr-FR"/>
          </a:p>
        </p:txBody>
      </p:sp>
    </p:spTree>
    <p:extLst>
      <p:ext uri="{BB962C8B-B14F-4D97-AF65-F5344CB8AC3E}">
        <p14:creationId xmlns:p14="http://schemas.microsoft.com/office/powerpoint/2010/main" val="3386163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 TERRALIM et</a:t>
            </a:r>
            <a:r>
              <a:rPr lang="fr-FR" baseline="0" dirty="0"/>
              <a:t> Pierre FIGEAC TABLE</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11</a:t>
            </a:fld>
            <a:endParaRPr lang="fr-FR"/>
          </a:p>
        </p:txBody>
      </p:sp>
    </p:spTree>
    <p:extLst>
      <p:ext uri="{BB962C8B-B14F-4D97-AF65-F5344CB8AC3E}">
        <p14:creationId xmlns:p14="http://schemas.microsoft.com/office/powerpoint/2010/main" val="3386163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Reprendre</a:t>
            </a:r>
            <a:r>
              <a:rPr lang="fr-FR" baseline="0" dirty="0"/>
              <a:t> la news Start UP .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12</a:t>
            </a:fld>
            <a:endParaRPr lang="fr-FR"/>
          </a:p>
        </p:txBody>
      </p:sp>
    </p:spTree>
    <p:extLst>
      <p:ext uri="{BB962C8B-B14F-4D97-AF65-F5344CB8AC3E}">
        <p14:creationId xmlns:p14="http://schemas.microsoft.com/office/powerpoint/2010/main" val="316399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Reprendre</a:t>
            </a:r>
            <a:r>
              <a:rPr lang="fr-FR" baseline="0" dirty="0"/>
              <a:t> la news Start UP . Lien vers film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13</a:t>
            </a:fld>
            <a:endParaRPr lang="fr-FR"/>
          </a:p>
        </p:txBody>
      </p:sp>
    </p:spTree>
    <p:extLst>
      <p:ext uri="{BB962C8B-B14F-4D97-AF65-F5344CB8AC3E}">
        <p14:creationId xmlns:p14="http://schemas.microsoft.com/office/powerpoint/2010/main" val="316399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Soirée</a:t>
            </a:r>
            <a:r>
              <a:rPr lang="fr-FR" baseline="0" dirty="0"/>
              <a:t> de lancement ? Mai 2019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14</a:t>
            </a:fld>
            <a:endParaRPr lang="fr-FR"/>
          </a:p>
        </p:txBody>
      </p:sp>
    </p:spTree>
    <p:extLst>
      <p:ext uri="{BB962C8B-B14F-4D97-AF65-F5344CB8AC3E}">
        <p14:creationId xmlns:p14="http://schemas.microsoft.com/office/powerpoint/2010/main" val="278806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a:t>
            </a:r>
            <a:r>
              <a:rPr lang="fr-FR" dirty="0" err="1"/>
              <a:t>ppt</a:t>
            </a:r>
            <a:r>
              <a:rPr lang="fr-FR" dirty="0"/>
              <a:t> </a:t>
            </a:r>
            <a:r>
              <a:rPr lang="fr-FR" dirty="0" err="1"/>
              <a:t>presentation</a:t>
            </a:r>
            <a:r>
              <a:rPr lang="fr-FR" dirty="0"/>
              <a:t> EVS V2 dans accompagnement</a:t>
            </a:r>
            <a:r>
              <a:rPr lang="fr-FR" baseline="0" dirty="0"/>
              <a:t> porteurs de projet/Les chemins de l’eau FELZINS/ </a:t>
            </a:r>
          </a:p>
          <a:p>
            <a:r>
              <a:rPr lang="fr-FR" baseline="0" dirty="0"/>
              <a:t>dossier EVS </a:t>
            </a:r>
          </a:p>
          <a:p>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15</a:t>
            </a:fld>
            <a:endParaRPr lang="fr-FR"/>
          </a:p>
        </p:txBody>
      </p:sp>
    </p:spTree>
    <p:extLst>
      <p:ext uri="{BB962C8B-B14F-4D97-AF65-F5344CB8AC3E}">
        <p14:creationId xmlns:p14="http://schemas.microsoft.com/office/powerpoint/2010/main" val="278806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le </a:t>
            </a:r>
            <a:r>
              <a:rPr lang="fr-FR" dirty="0" err="1"/>
              <a:t>powerpoint</a:t>
            </a:r>
            <a:r>
              <a:rPr lang="fr-FR" dirty="0"/>
              <a:t> PRESENTATION BOUSSOLE  dans EMPLOI DU CONJOINT </a:t>
            </a: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16</a:t>
            </a:fld>
            <a:endParaRPr lang="fr-FR"/>
          </a:p>
        </p:txBody>
      </p:sp>
    </p:spTree>
    <p:extLst>
      <p:ext uri="{BB962C8B-B14F-4D97-AF65-F5344CB8AC3E}">
        <p14:creationId xmlns:p14="http://schemas.microsoft.com/office/powerpoint/2010/main" val="278806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Chiffres rouge</a:t>
            </a: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17</a:t>
            </a:fld>
            <a:endParaRPr lang="fr-FR"/>
          </a:p>
        </p:txBody>
      </p:sp>
    </p:spTree>
    <p:extLst>
      <p:ext uri="{BB962C8B-B14F-4D97-AF65-F5344CB8AC3E}">
        <p14:creationId xmlns:p14="http://schemas.microsoft.com/office/powerpoint/2010/main" val="2788065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Changer</a:t>
            </a:r>
            <a:r>
              <a:rPr lang="fr-FR" baseline="0" dirty="0"/>
              <a:t> la rubrique + logo région  revoir logos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18</a:t>
            </a:fld>
            <a:endParaRPr lang="fr-FR"/>
          </a:p>
        </p:txBody>
      </p:sp>
    </p:spTree>
    <p:extLst>
      <p:ext uri="{BB962C8B-B14F-4D97-AF65-F5344CB8AC3E}">
        <p14:creationId xmlns:p14="http://schemas.microsoft.com/office/powerpoint/2010/main" val="3845015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 TERRALIM et</a:t>
            </a:r>
            <a:r>
              <a:rPr lang="fr-FR" baseline="0" dirty="0"/>
              <a:t> Pierre FIGEAC TABLE</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19</a:t>
            </a:fld>
            <a:endParaRPr lang="fr-FR"/>
          </a:p>
        </p:txBody>
      </p:sp>
    </p:spTree>
    <p:extLst>
      <p:ext uri="{BB962C8B-B14F-4D97-AF65-F5344CB8AC3E}">
        <p14:creationId xmlns:p14="http://schemas.microsoft.com/office/powerpoint/2010/main" val="296801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a:t>
            </a:fld>
            <a:endParaRPr lang="fr-FR"/>
          </a:p>
        </p:txBody>
      </p:sp>
    </p:spTree>
    <p:extLst>
      <p:ext uri="{BB962C8B-B14F-4D97-AF65-F5344CB8AC3E}">
        <p14:creationId xmlns:p14="http://schemas.microsoft.com/office/powerpoint/2010/main" val="3761964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 TERRALIM et</a:t>
            </a:r>
            <a:r>
              <a:rPr lang="fr-FR" baseline="0" dirty="0"/>
              <a:t> Pierre FIGEAC TABLE</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20</a:t>
            </a:fld>
            <a:endParaRPr lang="fr-FR"/>
          </a:p>
        </p:txBody>
      </p:sp>
    </p:spTree>
    <p:extLst>
      <p:ext uri="{BB962C8B-B14F-4D97-AF65-F5344CB8AC3E}">
        <p14:creationId xmlns:p14="http://schemas.microsoft.com/office/powerpoint/2010/main" val="143207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21</a:t>
            </a:fld>
            <a:endParaRPr lang="fr-FR"/>
          </a:p>
        </p:txBody>
      </p:sp>
    </p:spTree>
    <p:extLst>
      <p:ext uri="{BB962C8B-B14F-4D97-AF65-F5344CB8AC3E}">
        <p14:creationId xmlns:p14="http://schemas.microsoft.com/office/powerpoint/2010/main" val="426283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 TERRALIM et</a:t>
            </a:r>
            <a:r>
              <a:rPr lang="fr-FR" baseline="0" dirty="0"/>
              <a:t> Pierre FIGEAC TABLE</a:t>
            </a: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22</a:t>
            </a:fld>
            <a:endParaRPr lang="fr-FR"/>
          </a:p>
        </p:txBody>
      </p:sp>
    </p:spTree>
    <p:extLst>
      <p:ext uri="{BB962C8B-B14F-4D97-AF65-F5344CB8AC3E}">
        <p14:creationId xmlns:p14="http://schemas.microsoft.com/office/powerpoint/2010/main" val="4262834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Marie TERRALIM et</a:t>
            </a:r>
            <a:r>
              <a:rPr lang="fr-FR" baseline="0" dirty="0"/>
              <a:t> Pierre FIGEAC TABLE</a:t>
            </a: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23</a:t>
            </a:fld>
            <a:endParaRPr lang="fr-FR"/>
          </a:p>
        </p:txBody>
      </p:sp>
    </p:spTree>
    <p:extLst>
      <p:ext uri="{BB962C8B-B14F-4D97-AF65-F5344CB8AC3E}">
        <p14:creationId xmlns:p14="http://schemas.microsoft.com/office/powerpoint/2010/main" val="4262834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Ajouter </a:t>
            </a:r>
            <a:r>
              <a:rPr lang="fr-FR" dirty="0" err="1"/>
              <a:t>prog</a:t>
            </a:r>
            <a:r>
              <a:rPr lang="fr-FR" dirty="0"/>
              <a:t> région </a:t>
            </a:r>
          </a:p>
          <a:p>
            <a:r>
              <a:rPr lang="fr-FR" dirty="0"/>
              <a:t>Capture guide +lien </a:t>
            </a: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24</a:t>
            </a:fld>
            <a:endParaRPr lang="fr-FR"/>
          </a:p>
        </p:txBody>
      </p:sp>
    </p:spTree>
    <p:extLst>
      <p:ext uri="{BB962C8B-B14F-4D97-AF65-F5344CB8AC3E}">
        <p14:creationId xmlns:p14="http://schemas.microsoft.com/office/powerpoint/2010/main" val="1366174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25</a:t>
            </a:fld>
            <a:endParaRPr lang="fr-FR"/>
          </a:p>
        </p:txBody>
      </p:sp>
    </p:spTree>
    <p:extLst>
      <p:ext uri="{BB962C8B-B14F-4D97-AF65-F5344CB8AC3E}">
        <p14:creationId xmlns:p14="http://schemas.microsoft.com/office/powerpoint/2010/main" val="341857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26</a:t>
            </a:fld>
            <a:endParaRPr lang="fr-FR"/>
          </a:p>
        </p:txBody>
      </p:sp>
    </p:spTree>
    <p:extLst>
      <p:ext uri="{BB962C8B-B14F-4D97-AF65-F5344CB8AC3E}">
        <p14:creationId xmlns:p14="http://schemas.microsoft.com/office/powerpoint/2010/main" val="1366174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Ajouter </a:t>
            </a:r>
            <a:r>
              <a:rPr lang="fr-FR" dirty="0" err="1"/>
              <a:t>prog</a:t>
            </a:r>
            <a:r>
              <a:rPr lang="fr-FR" dirty="0"/>
              <a:t> région </a:t>
            </a: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27</a:t>
            </a:fld>
            <a:endParaRPr lang="fr-FR"/>
          </a:p>
        </p:txBody>
      </p:sp>
    </p:spTree>
    <p:extLst>
      <p:ext uri="{BB962C8B-B14F-4D97-AF65-F5344CB8AC3E}">
        <p14:creationId xmlns:p14="http://schemas.microsoft.com/office/powerpoint/2010/main" val="9373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 </a:t>
            </a:r>
            <a:r>
              <a:rPr lang="fr-FR" dirty="0" err="1"/>
              <a:t>start</a:t>
            </a:r>
            <a:r>
              <a:rPr lang="fr-FR" baseline="0" dirty="0"/>
              <a:t> up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28</a:t>
            </a:fld>
            <a:endParaRPr lang="fr-FR"/>
          </a:p>
        </p:txBody>
      </p:sp>
    </p:spTree>
    <p:extLst>
      <p:ext uri="{BB962C8B-B14F-4D97-AF65-F5344CB8AC3E}">
        <p14:creationId xmlns:p14="http://schemas.microsoft.com/office/powerpoint/2010/main" val="1366174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CANDIDATURE</a:t>
            </a:r>
            <a:r>
              <a:rPr lang="fr-FR" baseline="0" dirty="0"/>
              <a:t> FRENCH IMPACT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29</a:t>
            </a:fld>
            <a:endParaRPr lang="fr-FR"/>
          </a:p>
        </p:txBody>
      </p:sp>
    </p:spTree>
    <p:extLst>
      <p:ext uri="{BB962C8B-B14F-4D97-AF65-F5344CB8AC3E}">
        <p14:creationId xmlns:p14="http://schemas.microsoft.com/office/powerpoint/2010/main" val="136617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a:t>
            </a:r>
            <a:r>
              <a:rPr lang="fr-FR" baseline="0" dirty="0"/>
              <a:t> à revoir</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a:t>
            </a:fld>
            <a:endParaRPr lang="fr-FR"/>
          </a:p>
        </p:txBody>
      </p:sp>
    </p:spTree>
    <p:extLst>
      <p:ext uri="{BB962C8B-B14F-4D97-AF65-F5344CB8AC3E}">
        <p14:creationId xmlns:p14="http://schemas.microsoft.com/office/powerpoint/2010/main" val="2015273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Retard</a:t>
            </a:r>
            <a:r>
              <a:rPr lang="fr-FR" baseline="0" dirty="0"/>
              <a:t> des projets cause COVID</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30</a:t>
            </a:fld>
            <a:endParaRPr lang="fr-FR"/>
          </a:p>
        </p:txBody>
      </p:sp>
    </p:spTree>
    <p:extLst>
      <p:ext uri="{BB962C8B-B14F-4D97-AF65-F5344CB8AC3E}">
        <p14:creationId xmlns:p14="http://schemas.microsoft.com/office/powerpoint/2010/main" val="3512215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31</a:t>
            </a:fld>
            <a:endParaRPr lang="fr-FR"/>
          </a:p>
        </p:txBody>
      </p:sp>
    </p:spTree>
    <p:extLst>
      <p:ext uri="{BB962C8B-B14F-4D97-AF65-F5344CB8AC3E}">
        <p14:creationId xmlns:p14="http://schemas.microsoft.com/office/powerpoint/2010/main" val="1730551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32</a:t>
            </a:fld>
            <a:endParaRPr lang="fr-FR"/>
          </a:p>
        </p:txBody>
      </p:sp>
    </p:spTree>
    <p:extLst>
      <p:ext uri="{BB962C8B-B14F-4D97-AF65-F5344CB8AC3E}">
        <p14:creationId xmlns:p14="http://schemas.microsoft.com/office/powerpoint/2010/main" val="213215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33</a:t>
            </a:fld>
            <a:endParaRPr lang="fr-FR"/>
          </a:p>
        </p:txBody>
      </p:sp>
    </p:spTree>
    <p:extLst>
      <p:ext uri="{BB962C8B-B14F-4D97-AF65-F5344CB8AC3E}">
        <p14:creationId xmlns:p14="http://schemas.microsoft.com/office/powerpoint/2010/main" val="130947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34</a:t>
            </a:fld>
            <a:endParaRPr lang="fr-FR"/>
          </a:p>
        </p:txBody>
      </p:sp>
    </p:spTree>
    <p:extLst>
      <p:ext uri="{BB962C8B-B14F-4D97-AF65-F5344CB8AC3E}">
        <p14:creationId xmlns:p14="http://schemas.microsoft.com/office/powerpoint/2010/main" val="173055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35</a:t>
            </a:fld>
            <a:endParaRPr lang="fr-FR"/>
          </a:p>
        </p:txBody>
      </p:sp>
    </p:spTree>
    <p:extLst>
      <p:ext uri="{BB962C8B-B14F-4D97-AF65-F5344CB8AC3E}">
        <p14:creationId xmlns:p14="http://schemas.microsoft.com/office/powerpoint/2010/main" val="213215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36</a:t>
            </a:fld>
            <a:endParaRPr lang="fr-FR"/>
          </a:p>
        </p:txBody>
      </p:sp>
    </p:spTree>
    <p:extLst>
      <p:ext uri="{BB962C8B-B14F-4D97-AF65-F5344CB8AC3E}">
        <p14:creationId xmlns:p14="http://schemas.microsoft.com/office/powerpoint/2010/main" val="2299662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43</a:t>
            </a:fld>
            <a:endParaRPr lang="fr-FR"/>
          </a:p>
        </p:txBody>
      </p:sp>
    </p:spTree>
    <p:extLst>
      <p:ext uri="{BB962C8B-B14F-4D97-AF65-F5344CB8AC3E}">
        <p14:creationId xmlns:p14="http://schemas.microsoft.com/office/powerpoint/2010/main" val="2653860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45</a:t>
            </a:fld>
            <a:endParaRPr lang="fr-FR"/>
          </a:p>
        </p:txBody>
      </p:sp>
    </p:spTree>
    <p:extLst>
      <p:ext uri="{BB962C8B-B14F-4D97-AF65-F5344CB8AC3E}">
        <p14:creationId xmlns:p14="http://schemas.microsoft.com/office/powerpoint/2010/main" val="1730551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46</a:t>
            </a:fld>
            <a:endParaRPr lang="fr-FR"/>
          </a:p>
        </p:txBody>
      </p:sp>
    </p:spTree>
    <p:extLst>
      <p:ext uri="{BB962C8B-B14F-4D97-AF65-F5344CB8AC3E}">
        <p14:creationId xmlns:p14="http://schemas.microsoft.com/office/powerpoint/2010/main" val="21321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re</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a:t>
            </a:fld>
            <a:endParaRPr lang="fr-FR"/>
          </a:p>
        </p:txBody>
      </p:sp>
    </p:spTree>
    <p:extLst>
      <p:ext uri="{BB962C8B-B14F-4D97-AF65-F5344CB8AC3E}">
        <p14:creationId xmlns:p14="http://schemas.microsoft.com/office/powerpoint/2010/main" val="1670924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47</a:t>
            </a:fld>
            <a:endParaRPr lang="fr-FR"/>
          </a:p>
        </p:txBody>
      </p:sp>
    </p:spTree>
    <p:extLst>
      <p:ext uri="{BB962C8B-B14F-4D97-AF65-F5344CB8AC3E}">
        <p14:creationId xmlns:p14="http://schemas.microsoft.com/office/powerpoint/2010/main" val="18769177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48</a:t>
            </a:fld>
            <a:endParaRPr lang="fr-FR"/>
          </a:p>
        </p:txBody>
      </p:sp>
    </p:spTree>
    <p:extLst>
      <p:ext uri="{BB962C8B-B14F-4D97-AF65-F5344CB8AC3E}">
        <p14:creationId xmlns:p14="http://schemas.microsoft.com/office/powerpoint/2010/main" val="2377561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Dominique</a:t>
            </a:r>
            <a:r>
              <a:rPr lang="fr-FR" baseline="0" dirty="0"/>
              <a:t> : annoncer les sortants?   Proposer à la mairie d’être au CA?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49</a:t>
            </a:fld>
            <a:endParaRPr lang="fr-FR"/>
          </a:p>
        </p:txBody>
      </p:sp>
    </p:spTree>
    <p:extLst>
      <p:ext uri="{BB962C8B-B14F-4D97-AF65-F5344CB8AC3E}">
        <p14:creationId xmlns:p14="http://schemas.microsoft.com/office/powerpoint/2010/main" val="310506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Ouverture</a:t>
            </a:r>
            <a:r>
              <a:rPr lang="fr-FR" baseline="0" dirty="0"/>
              <a:t> à </a:t>
            </a:r>
            <a:r>
              <a:rPr lang="fr-FR" baseline="0"/>
              <a:t>d’autres membres</a:t>
            </a:r>
            <a:endParaRPr lang="fr-FR"/>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50</a:t>
            </a:fld>
            <a:endParaRPr lang="fr-FR"/>
          </a:p>
        </p:txBody>
      </p:sp>
    </p:spTree>
    <p:extLst>
      <p:ext uri="{BB962C8B-B14F-4D97-AF65-F5344CB8AC3E}">
        <p14:creationId xmlns:p14="http://schemas.microsoft.com/office/powerpoint/2010/main" val="1879363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Revoir la netteté</a:t>
            </a:r>
            <a:r>
              <a:rPr lang="fr-FR" baseline="0" dirty="0"/>
              <a:t> de la photo</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51</a:t>
            </a:fld>
            <a:endParaRPr lang="fr-FR"/>
          </a:p>
        </p:txBody>
      </p:sp>
    </p:spTree>
    <p:extLst>
      <p:ext uri="{BB962C8B-B14F-4D97-AF65-F5344CB8AC3E}">
        <p14:creationId xmlns:p14="http://schemas.microsoft.com/office/powerpoint/2010/main" val="173055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 la nécessité d’être adhérent </a:t>
            </a:r>
            <a:endParaRPr lang="fr-FR" baseline="0"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5</a:t>
            </a:fld>
            <a:endParaRPr lang="fr-FR"/>
          </a:p>
        </p:txBody>
      </p:sp>
    </p:spTree>
    <p:extLst>
      <p:ext uri="{BB962C8B-B14F-4D97-AF65-F5344CB8AC3E}">
        <p14:creationId xmlns:p14="http://schemas.microsoft.com/office/powerpoint/2010/main" val="141623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6</a:t>
            </a:fld>
            <a:endParaRPr lang="fr-FR"/>
          </a:p>
        </p:txBody>
      </p:sp>
    </p:spTree>
    <p:extLst>
      <p:ext uri="{BB962C8B-B14F-4D97-AF65-F5344CB8AC3E}">
        <p14:creationId xmlns:p14="http://schemas.microsoft.com/office/powerpoint/2010/main" val="267175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Logos du programme LIENS</a:t>
            </a:r>
            <a:r>
              <a:rPr lang="fr-FR" baseline="0" dirty="0"/>
              <a:t>  REVOIR PHOTO SOPHIE, plutôt l’inauguration + logo lien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7</a:t>
            </a:fld>
            <a:endParaRPr lang="fr-FR"/>
          </a:p>
        </p:txBody>
      </p:sp>
    </p:spTree>
    <p:extLst>
      <p:ext uri="{BB962C8B-B14F-4D97-AF65-F5344CB8AC3E}">
        <p14:creationId xmlns:p14="http://schemas.microsoft.com/office/powerpoint/2010/main" val="18946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8</a:t>
            </a:fld>
            <a:endParaRPr lang="fr-FR"/>
          </a:p>
        </p:txBody>
      </p:sp>
    </p:spTree>
    <p:extLst>
      <p:ext uri="{BB962C8B-B14F-4D97-AF65-F5344CB8AC3E}">
        <p14:creationId xmlns:p14="http://schemas.microsoft.com/office/powerpoint/2010/main" val="259248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a:t>
            </a:r>
            <a:r>
              <a:rPr lang="fr-FR" baseline="0" dirty="0"/>
              <a:t> D’UNE SOIREE START UP ?</a:t>
            </a:r>
            <a:endParaRPr lang="fr-FR" dirty="0"/>
          </a:p>
        </p:txBody>
      </p:sp>
      <p:sp>
        <p:nvSpPr>
          <p:cNvPr id="4" name="Espace réservé du numéro de diapositive 3"/>
          <p:cNvSpPr>
            <a:spLocks noGrp="1"/>
          </p:cNvSpPr>
          <p:nvPr>
            <p:ph type="sldNum" sz="quarter" idx="10"/>
          </p:nvPr>
        </p:nvSpPr>
        <p:spPr/>
        <p:txBody>
          <a:bodyPr/>
          <a:lstStyle/>
          <a:p>
            <a:fld id="{6ABDF4A5-2961-4CFB-9E8D-68918FA32AD3}" type="slidenum">
              <a:rPr lang="fr-FR" smtClean="0"/>
              <a:pPr/>
              <a:t>9</a:t>
            </a:fld>
            <a:endParaRPr lang="fr-FR"/>
          </a:p>
        </p:txBody>
      </p:sp>
    </p:spTree>
    <p:extLst>
      <p:ext uri="{BB962C8B-B14F-4D97-AF65-F5344CB8AC3E}">
        <p14:creationId xmlns:p14="http://schemas.microsoft.com/office/powerpoint/2010/main" val="259248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B8142-922D-4191-9840-08959EB98565}"/>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D2BC339A-0270-42B4-8655-9FDE4EDCE5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7CE538D-586F-4AC7-A80D-2944C3CFDEF0}"/>
              </a:ext>
            </a:extLst>
          </p:cNvPr>
          <p:cNvSpPr>
            <a:spLocks noGrp="1"/>
          </p:cNvSpPr>
          <p:nvPr>
            <p:ph type="dt" sz="half" idx="10"/>
          </p:nvPr>
        </p:nvSpPr>
        <p:spPr/>
        <p:txBody>
          <a:bodyPr/>
          <a:lstStyle/>
          <a:p>
            <a:fld id="{0C7D27F5-BB0B-4354-AD91-72445C9C2D8C}" type="datetime1">
              <a:rPr lang="fr-FR" smtClean="0"/>
              <a:t>18/06/2020</a:t>
            </a:fld>
            <a:endParaRPr lang="fr-FR"/>
          </a:p>
        </p:txBody>
      </p:sp>
      <p:sp>
        <p:nvSpPr>
          <p:cNvPr id="5" name="Espace réservé du pied de page 4">
            <a:extLst>
              <a:ext uri="{FF2B5EF4-FFF2-40B4-BE49-F238E27FC236}">
                <a16:creationId xmlns:a16="http://schemas.microsoft.com/office/drawing/2014/main" id="{52F73FB6-0371-449D-8CE3-E08618EF0E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730CC7-DD8A-4B73-80A2-2B22F1B05923}"/>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384878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D66A7-7F7A-431E-A0D9-94D7282FA2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0C0E33F-EB2B-4576-9DD6-CBA3CAEACB3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2F949B-C2AC-469F-9C2C-666678EF45D9}"/>
              </a:ext>
            </a:extLst>
          </p:cNvPr>
          <p:cNvSpPr>
            <a:spLocks noGrp="1"/>
          </p:cNvSpPr>
          <p:nvPr>
            <p:ph type="dt" sz="half" idx="10"/>
          </p:nvPr>
        </p:nvSpPr>
        <p:spPr/>
        <p:txBody>
          <a:bodyPr/>
          <a:lstStyle/>
          <a:p>
            <a:fld id="{A844E4F5-2F73-4005-ADAB-9249A33E5886}" type="datetime1">
              <a:rPr lang="fr-FR" smtClean="0"/>
              <a:t>18/06/2020</a:t>
            </a:fld>
            <a:endParaRPr lang="fr-FR"/>
          </a:p>
        </p:txBody>
      </p:sp>
      <p:sp>
        <p:nvSpPr>
          <p:cNvPr id="5" name="Espace réservé du pied de page 4">
            <a:extLst>
              <a:ext uri="{FF2B5EF4-FFF2-40B4-BE49-F238E27FC236}">
                <a16:creationId xmlns:a16="http://schemas.microsoft.com/office/drawing/2014/main" id="{3A687543-5FE9-4446-86A7-3E93E84A84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E4FA7D-5D12-4D0F-ABE6-7D8DA3AD78EB}"/>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370244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FA7529-8605-40A1-90BA-31A619D97597}"/>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D12332D-26FA-43C1-9814-C126D5C2D372}"/>
              </a:ext>
            </a:extLst>
          </p:cNvPr>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12EDBE-7822-497A-9037-E3A54ABFEA5E}"/>
              </a:ext>
            </a:extLst>
          </p:cNvPr>
          <p:cNvSpPr>
            <a:spLocks noGrp="1"/>
          </p:cNvSpPr>
          <p:nvPr>
            <p:ph type="dt" sz="half" idx="10"/>
          </p:nvPr>
        </p:nvSpPr>
        <p:spPr/>
        <p:txBody>
          <a:bodyPr/>
          <a:lstStyle/>
          <a:p>
            <a:fld id="{59A602E5-1669-4E00-811C-5D5CA74EDCFF}" type="datetime1">
              <a:rPr lang="fr-FR" smtClean="0"/>
              <a:t>18/06/2020</a:t>
            </a:fld>
            <a:endParaRPr lang="fr-FR"/>
          </a:p>
        </p:txBody>
      </p:sp>
      <p:sp>
        <p:nvSpPr>
          <p:cNvPr id="5" name="Espace réservé du pied de page 4">
            <a:extLst>
              <a:ext uri="{FF2B5EF4-FFF2-40B4-BE49-F238E27FC236}">
                <a16:creationId xmlns:a16="http://schemas.microsoft.com/office/drawing/2014/main" id="{D22294E9-6B6D-4462-8709-AD83F1967A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357B8B-C4C0-4E2D-A15A-163EDA65EC35}"/>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66034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vec chapit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a:xfrm>
            <a:off x="755576" y="6376243"/>
            <a:ext cx="2133600" cy="365125"/>
          </a:xfrm>
        </p:spPr>
        <p:txBody>
          <a:bodyPr/>
          <a:lstStyle/>
          <a:p>
            <a:fld id="{D7A116BB-8C7C-4190-99A5-07D697FE1DEB}" type="datetime1">
              <a:rPr lang="fr-FR" smtClean="0"/>
              <a:t>18/06/2020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209384" y="6381328"/>
            <a:ext cx="683096" cy="365125"/>
          </a:xfrm>
        </p:spPr>
        <p:txBody>
          <a:bodyPr/>
          <a:lstStyle/>
          <a:p>
            <a:fld id="{EF0C36C4-21FD-4EAB-BD22-171DEA5434D5}" type="slidenum">
              <a:rPr lang="fr-FR" smtClean="0"/>
              <a:pPr/>
              <a:t>‹N°›</a:t>
            </a:fld>
            <a:endParaRPr lang="fr-FR"/>
          </a:p>
        </p:txBody>
      </p:sp>
      <p:sp>
        <p:nvSpPr>
          <p:cNvPr id="8" name="Espace réservé du texte 7"/>
          <p:cNvSpPr>
            <a:spLocks noGrp="1"/>
          </p:cNvSpPr>
          <p:nvPr>
            <p:ph type="body" sz="quarter" idx="13"/>
          </p:nvPr>
        </p:nvSpPr>
        <p:spPr>
          <a:xfrm>
            <a:off x="0" y="404664"/>
            <a:ext cx="718568" cy="5760616"/>
          </a:xfrm>
        </p:spPr>
        <p:txBody>
          <a:bodyPr vert="wordArtVert"/>
          <a:lstStyle>
            <a:lvl1pP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61617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que 13">
    <p:spTree>
      <p:nvGrpSpPr>
        <p:cNvPr id="1" name=""/>
        <p:cNvGrpSpPr/>
        <p:nvPr/>
      </p:nvGrpSpPr>
      <p:grpSpPr>
        <a:xfrm>
          <a:off x="0" y="0"/>
          <a:ext cx="0" cy="0"/>
          <a:chOff x="0" y="0"/>
          <a:chExt cx="0" cy="0"/>
        </a:xfrm>
      </p:grpSpPr>
      <p:pic>
        <p:nvPicPr>
          <p:cNvPr id="2" name="Image 6"/>
          <p:cNvPicPr>
            <a:picLocks/>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lvl1pPr>
              <a:defRPr/>
            </a:lvl1pPr>
          </a:lstStyle>
          <a:p>
            <a:pPr>
              <a:defRPr/>
            </a:pPr>
            <a:fld id="{D7E13F8F-4E9B-493A-B060-02ADA0F3CAE9}" type="datetime1">
              <a:rPr lang="fr-FR" smtClean="0"/>
              <a:t>18/06/2020</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B8C93910-F2BE-4FD2-8849-13AA2765EC83}"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sque 12">
    <p:spTree>
      <p:nvGrpSpPr>
        <p:cNvPr id="1" name=""/>
        <p:cNvGrpSpPr/>
        <p:nvPr/>
      </p:nvGrpSpPr>
      <p:grpSpPr>
        <a:xfrm>
          <a:off x="0" y="0"/>
          <a:ext cx="0" cy="0"/>
          <a:chOff x="0" y="0"/>
          <a:chExt cx="0" cy="0"/>
        </a:xfrm>
      </p:grpSpPr>
      <p:pic>
        <p:nvPicPr>
          <p:cNvPr id="2" name="Image 6"/>
          <p:cNvPicPr>
            <a:picLocks/>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 name="Espace réservé de la date 2"/>
          <p:cNvSpPr>
            <a:spLocks noGrp="1"/>
          </p:cNvSpPr>
          <p:nvPr>
            <p:ph type="dt" sz="half" idx="10"/>
          </p:nvPr>
        </p:nvSpPr>
        <p:spPr/>
        <p:txBody>
          <a:bodyPr/>
          <a:lstStyle>
            <a:lvl1pPr>
              <a:defRPr/>
            </a:lvl1pPr>
          </a:lstStyle>
          <a:p>
            <a:pPr>
              <a:defRPr/>
            </a:pPr>
            <a:fld id="{3CA9AADF-7B07-4AAE-B6FF-364B7D18BE98}" type="datetime1">
              <a:rPr lang="fr-FR" smtClean="0"/>
              <a:t>18/06/2020</a:t>
            </a:fld>
            <a:endParaRPr lang="fr-FR"/>
          </a:p>
        </p:txBody>
      </p:sp>
      <p:sp>
        <p:nvSpPr>
          <p:cNvPr id="4" name="Espace réservé du pied de page 3"/>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2B6A2710-BE29-44E8-B044-E69821EEE12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C65360-3C9A-41C9-812E-DCAD431271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9AE66E-59A5-44C4-9929-F58D8C62193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DFBB7B-F5AA-4ADF-A84B-4A681E6F4240}"/>
              </a:ext>
            </a:extLst>
          </p:cNvPr>
          <p:cNvSpPr>
            <a:spLocks noGrp="1"/>
          </p:cNvSpPr>
          <p:nvPr>
            <p:ph type="dt" sz="half" idx="10"/>
          </p:nvPr>
        </p:nvSpPr>
        <p:spPr/>
        <p:txBody>
          <a:bodyPr/>
          <a:lstStyle/>
          <a:p>
            <a:fld id="{DF1BB78B-1720-472C-A627-1D519530DFCA}" type="datetime1">
              <a:rPr lang="fr-FR" smtClean="0"/>
              <a:t>18/06/2020</a:t>
            </a:fld>
            <a:endParaRPr lang="fr-FR"/>
          </a:p>
        </p:txBody>
      </p:sp>
      <p:sp>
        <p:nvSpPr>
          <p:cNvPr id="5" name="Espace réservé du pied de page 4">
            <a:extLst>
              <a:ext uri="{FF2B5EF4-FFF2-40B4-BE49-F238E27FC236}">
                <a16:creationId xmlns:a16="http://schemas.microsoft.com/office/drawing/2014/main" id="{0BFCE90F-8D7C-42F5-BF78-85E2086044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C78BFE-4E63-4C59-9C77-3C3A8899F3A6}"/>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366021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562F5-10E1-47BE-AABE-A539556C318E}"/>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217A39B7-8E0D-4A91-9C20-26635C17AC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EA5395F-98AE-466C-A389-1C49219950B8}"/>
              </a:ext>
            </a:extLst>
          </p:cNvPr>
          <p:cNvSpPr>
            <a:spLocks noGrp="1"/>
          </p:cNvSpPr>
          <p:nvPr>
            <p:ph type="dt" sz="half" idx="10"/>
          </p:nvPr>
        </p:nvSpPr>
        <p:spPr/>
        <p:txBody>
          <a:bodyPr/>
          <a:lstStyle/>
          <a:p>
            <a:fld id="{515C2122-65F3-456C-8ED6-C9B8DE44082E}" type="datetime1">
              <a:rPr lang="fr-FR" smtClean="0"/>
              <a:t>18/06/2020</a:t>
            </a:fld>
            <a:endParaRPr lang="fr-FR"/>
          </a:p>
        </p:txBody>
      </p:sp>
      <p:sp>
        <p:nvSpPr>
          <p:cNvPr id="5" name="Espace réservé du pied de page 4">
            <a:extLst>
              <a:ext uri="{FF2B5EF4-FFF2-40B4-BE49-F238E27FC236}">
                <a16:creationId xmlns:a16="http://schemas.microsoft.com/office/drawing/2014/main" id="{421B9004-37E3-424D-9DC0-CA10F202C6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B778CC-1B86-452D-A2BD-D08B5248FC03}"/>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29906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7C5D2-FA13-4B33-A54C-CF61DD2AD1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AAE901-4E0B-4EDD-8693-66351D89A1DC}"/>
              </a:ext>
            </a:extLst>
          </p:cNvPr>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7811944-41F8-4ABF-B20C-D72E8101CB98}"/>
              </a:ext>
            </a:extLst>
          </p:cNvPr>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AEF7A8-0E9A-4A9C-A5F0-22E0F04DF618}"/>
              </a:ext>
            </a:extLst>
          </p:cNvPr>
          <p:cNvSpPr>
            <a:spLocks noGrp="1"/>
          </p:cNvSpPr>
          <p:nvPr>
            <p:ph type="dt" sz="half" idx="10"/>
          </p:nvPr>
        </p:nvSpPr>
        <p:spPr/>
        <p:txBody>
          <a:bodyPr/>
          <a:lstStyle/>
          <a:p>
            <a:fld id="{156D4C1C-5821-4FC4-922F-6334099C7E59}" type="datetime1">
              <a:rPr lang="fr-FR" smtClean="0"/>
              <a:t>18/06/2020</a:t>
            </a:fld>
            <a:endParaRPr lang="fr-FR"/>
          </a:p>
        </p:txBody>
      </p:sp>
      <p:sp>
        <p:nvSpPr>
          <p:cNvPr id="6" name="Espace réservé du pied de page 5">
            <a:extLst>
              <a:ext uri="{FF2B5EF4-FFF2-40B4-BE49-F238E27FC236}">
                <a16:creationId xmlns:a16="http://schemas.microsoft.com/office/drawing/2014/main" id="{3C11247E-360D-45B8-9EED-550CA0C0B4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55B632-2D9D-48A8-8EEF-463B34867F6D}"/>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327405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2354-47E3-49EF-9816-4592DF7FCF43}"/>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CAF33A7-51DA-4BE6-807C-C9812AD3D1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2BD56AC-F561-4E0A-80AC-4576A07A3712}"/>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650C0E9-0B2A-439C-A3DF-1848FFE7B2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DE5E0C4-5451-4F8B-95EA-700EBABD500F}"/>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989058C-0464-468C-9472-BF0D19B4AC62}"/>
              </a:ext>
            </a:extLst>
          </p:cNvPr>
          <p:cNvSpPr>
            <a:spLocks noGrp="1"/>
          </p:cNvSpPr>
          <p:nvPr>
            <p:ph type="dt" sz="half" idx="10"/>
          </p:nvPr>
        </p:nvSpPr>
        <p:spPr/>
        <p:txBody>
          <a:bodyPr/>
          <a:lstStyle/>
          <a:p>
            <a:fld id="{F762C768-E512-49F4-9435-34A35FD9A106}" type="datetime1">
              <a:rPr lang="fr-FR" smtClean="0"/>
              <a:t>18/06/2020</a:t>
            </a:fld>
            <a:endParaRPr lang="fr-FR"/>
          </a:p>
        </p:txBody>
      </p:sp>
      <p:sp>
        <p:nvSpPr>
          <p:cNvPr id="8" name="Espace réservé du pied de page 7">
            <a:extLst>
              <a:ext uri="{FF2B5EF4-FFF2-40B4-BE49-F238E27FC236}">
                <a16:creationId xmlns:a16="http://schemas.microsoft.com/office/drawing/2014/main" id="{067E494C-EA20-4BFC-B98B-84D190BF75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6A0B7A0-0C6B-4DF6-AD72-4618F5AC5C77}"/>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59429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273421-83D4-4779-83F1-C7CE034AF01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AC6CADB-909D-496D-A359-24B5CA331EDA}"/>
              </a:ext>
            </a:extLst>
          </p:cNvPr>
          <p:cNvSpPr>
            <a:spLocks noGrp="1"/>
          </p:cNvSpPr>
          <p:nvPr>
            <p:ph type="dt" sz="half" idx="10"/>
          </p:nvPr>
        </p:nvSpPr>
        <p:spPr/>
        <p:txBody>
          <a:bodyPr/>
          <a:lstStyle/>
          <a:p>
            <a:fld id="{2EECD331-2D1C-4BEC-B2BC-ECF8CBB6E1F9}" type="datetime1">
              <a:rPr lang="fr-FR" smtClean="0"/>
              <a:t>18/06/2020</a:t>
            </a:fld>
            <a:endParaRPr lang="fr-FR"/>
          </a:p>
        </p:txBody>
      </p:sp>
      <p:sp>
        <p:nvSpPr>
          <p:cNvPr id="4" name="Espace réservé du pied de page 3">
            <a:extLst>
              <a:ext uri="{FF2B5EF4-FFF2-40B4-BE49-F238E27FC236}">
                <a16:creationId xmlns:a16="http://schemas.microsoft.com/office/drawing/2014/main" id="{54ACD453-D7D8-4F36-BEED-F5E55B021C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060BD9E-022D-4395-96FC-322BE937F263}"/>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33779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CAC2ED-0889-41CE-8FCE-1C2607A62651}"/>
              </a:ext>
            </a:extLst>
          </p:cNvPr>
          <p:cNvSpPr>
            <a:spLocks noGrp="1"/>
          </p:cNvSpPr>
          <p:nvPr>
            <p:ph type="dt" sz="half" idx="10"/>
          </p:nvPr>
        </p:nvSpPr>
        <p:spPr/>
        <p:txBody>
          <a:bodyPr/>
          <a:lstStyle/>
          <a:p>
            <a:fld id="{6B5D2EDF-2DD0-4C16-A800-71989DAB4574}" type="datetime1">
              <a:rPr lang="fr-FR" smtClean="0"/>
              <a:t>18/06/2020</a:t>
            </a:fld>
            <a:endParaRPr lang="fr-FR"/>
          </a:p>
        </p:txBody>
      </p:sp>
      <p:sp>
        <p:nvSpPr>
          <p:cNvPr id="3" name="Espace réservé du pied de page 2">
            <a:extLst>
              <a:ext uri="{FF2B5EF4-FFF2-40B4-BE49-F238E27FC236}">
                <a16:creationId xmlns:a16="http://schemas.microsoft.com/office/drawing/2014/main" id="{BA43FE28-7EBF-4652-8002-2BFA9509C1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E47EC25-985E-4B45-87EF-FCD43876ED3E}"/>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231204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EF08B-B88B-4C75-B266-FB20EA5CD658}"/>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D0736E3F-4AAB-4C98-B2B4-7B041F31FD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1FA178D-E6BB-4E29-80E4-6D97FA688D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2C84C08-B138-49D0-B07A-C8B07A493266}"/>
              </a:ext>
            </a:extLst>
          </p:cNvPr>
          <p:cNvSpPr>
            <a:spLocks noGrp="1"/>
          </p:cNvSpPr>
          <p:nvPr>
            <p:ph type="dt" sz="half" idx="10"/>
          </p:nvPr>
        </p:nvSpPr>
        <p:spPr/>
        <p:txBody>
          <a:bodyPr/>
          <a:lstStyle/>
          <a:p>
            <a:fld id="{D819B0E5-F9FA-45E2-9D4F-0E1F466A99BB}" type="datetime1">
              <a:rPr lang="fr-FR" smtClean="0"/>
              <a:t>18/06/2020</a:t>
            </a:fld>
            <a:endParaRPr lang="fr-FR"/>
          </a:p>
        </p:txBody>
      </p:sp>
      <p:sp>
        <p:nvSpPr>
          <p:cNvPr id="6" name="Espace réservé du pied de page 5">
            <a:extLst>
              <a:ext uri="{FF2B5EF4-FFF2-40B4-BE49-F238E27FC236}">
                <a16:creationId xmlns:a16="http://schemas.microsoft.com/office/drawing/2014/main" id="{6966FF22-3FEA-41F3-9BE2-1FE5294C29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E43C4E3-5760-4B17-8E61-B4CDB745E48B}"/>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78349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C8AF3-DA58-4679-9B62-BC80ABE1C26B}"/>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247EDA01-3851-4EA7-9EE5-06FE91D58F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16402900-AF75-45A5-9388-BD689F04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109832F-AB3D-443A-957F-BC5ECE6AAE3D}"/>
              </a:ext>
            </a:extLst>
          </p:cNvPr>
          <p:cNvSpPr>
            <a:spLocks noGrp="1"/>
          </p:cNvSpPr>
          <p:nvPr>
            <p:ph type="dt" sz="half" idx="10"/>
          </p:nvPr>
        </p:nvSpPr>
        <p:spPr/>
        <p:txBody>
          <a:bodyPr/>
          <a:lstStyle/>
          <a:p>
            <a:fld id="{F4E66031-CE7C-4A27-A3AA-B0D34569935F}" type="datetime1">
              <a:rPr lang="fr-FR" smtClean="0"/>
              <a:t>18/06/2020</a:t>
            </a:fld>
            <a:endParaRPr lang="fr-FR"/>
          </a:p>
        </p:txBody>
      </p:sp>
      <p:sp>
        <p:nvSpPr>
          <p:cNvPr id="6" name="Espace réservé du pied de page 5">
            <a:extLst>
              <a:ext uri="{FF2B5EF4-FFF2-40B4-BE49-F238E27FC236}">
                <a16:creationId xmlns:a16="http://schemas.microsoft.com/office/drawing/2014/main" id="{0A4F981D-7AB8-442E-952E-FF30074FBC29}"/>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4DB73A12-DC61-4FBC-8F77-102C83C9A165}"/>
              </a:ext>
            </a:extLst>
          </p:cNvPr>
          <p:cNvSpPr>
            <a:spLocks noGrp="1"/>
          </p:cNvSpPr>
          <p:nvPr>
            <p:ph type="sldNum" sz="quarter" idx="12"/>
          </p:nvPr>
        </p:nvSpPr>
        <p:spPr/>
        <p:txBody>
          <a:bodyPr/>
          <a:lstStyle/>
          <a:p>
            <a:fld id="{EF0C36C4-21FD-4EAB-BD22-171DEA5434D5}" type="slidenum">
              <a:rPr lang="fr-FR" smtClean="0"/>
              <a:pPr/>
              <a:t>‹N°›</a:t>
            </a:fld>
            <a:endParaRPr lang="fr-FR"/>
          </a:p>
        </p:txBody>
      </p:sp>
    </p:spTree>
    <p:extLst>
      <p:ext uri="{BB962C8B-B14F-4D97-AF65-F5344CB8AC3E}">
        <p14:creationId xmlns:p14="http://schemas.microsoft.com/office/powerpoint/2010/main" val="379849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F614ECF-5D5F-4A1B-A954-B474BCF6F2C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A96302A-A5FE-4BC8-A889-784F71EBD7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272C40-0424-49EB-A8ED-278246209A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1CFFCE-1545-4B04-92BB-C766D1E7E0D4}" type="datetime1">
              <a:rPr lang="fr-FR" smtClean="0"/>
              <a:t>18/06/2020</a:t>
            </a:fld>
            <a:endParaRPr lang="fr-FR"/>
          </a:p>
        </p:txBody>
      </p:sp>
      <p:sp>
        <p:nvSpPr>
          <p:cNvPr id="5" name="Espace réservé du pied de page 4">
            <a:extLst>
              <a:ext uri="{FF2B5EF4-FFF2-40B4-BE49-F238E27FC236}">
                <a16:creationId xmlns:a16="http://schemas.microsoft.com/office/drawing/2014/main" id="{E182BCD1-08B3-4C46-BEED-755AC72D98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5FF2CBD-3905-4546-B425-62587D1589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0C36C4-21FD-4EAB-BD22-171DEA5434D5}" type="slidenum">
              <a:rPr lang="fr-FR" smtClean="0"/>
              <a:pPr/>
              <a:t>‹N°›</a:t>
            </a:fld>
            <a:endParaRPr lang="fr-FR"/>
          </a:p>
        </p:txBody>
      </p:sp>
    </p:spTree>
    <p:extLst>
      <p:ext uri="{BB962C8B-B14F-4D97-AF65-F5344CB8AC3E}">
        <p14:creationId xmlns:p14="http://schemas.microsoft.com/office/powerpoint/2010/main" val="26146664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youtu.be/Zx9ndqoYPAk" TargetMode="External"/><Relationship Id="rId5" Type="http://schemas.openxmlformats.org/officeDocument/2006/relationships/hyperlink" Target="https://www.youtube.com/watch?v=Zx9ndqoYPAk&amp;feature=youtu.be"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strawpoll.com/y2gp2p8g"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strawpoll.com/xy74ea4jv" TargetMode="Externa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s://strawpoll.com/19pzc3hs" TargetMode="Externa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s://strawpoll.com/19pzc3hs" TargetMode="External"/><Relationship Id="rId4" Type="http://schemas.openxmlformats.org/officeDocument/2006/relationships/hyperlink" Target="https://strawpoll.com/y36hr99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https://strawpoll.com/5b88c2pg" TargetMode="External"/><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2C3A973-DDE1-4EB0-A6BB-9DA9270BBFE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29604"/>
            <a:ext cx="9144000" cy="7011878"/>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044624" y="3484436"/>
            <a:ext cx="4085692" cy="1224136"/>
          </a:xfrm>
        </p:spPr>
        <p:txBody>
          <a:bodyPr>
            <a:normAutofit/>
          </a:bodyPr>
          <a:lstStyle/>
          <a:p>
            <a:pPr algn="r"/>
            <a:r>
              <a:rPr lang="fr-FR" sz="3600" b="1" dirty="0">
                <a:solidFill>
                  <a:schemeClr val="bg1"/>
                </a:solidFill>
                <a:latin typeface="Arial Narrow" panose="020B0606020202030204" pitchFamily="34" charset="0"/>
                <a:cs typeface="Arial" panose="020B0604020202020204" pitchFamily="34" charset="0"/>
              </a:rPr>
              <a:t>RAPPORT D’ACTIVITÉ</a:t>
            </a:r>
            <a:endParaRPr lang="fr-FR" sz="4000" dirty="0">
              <a:latin typeface="Arial Narrow" panose="020B0606020202030204" pitchFamily="34" charset="0"/>
              <a:cs typeface="Arial" panose="020B0604020202020204" pitchFamily="34" charset="0"/>
            </a:endParaRPr>
          </a:p>
        </p:txBody>
      </p:sp>
      <p:sp>
        <p:nvSpPr>
          <p:cNvPr id="3" name="Sous-titre 2"/>
          <p:cNvSpPr>
            <a:spLocks noGrp="1"/>
          </p:cNvSpPr>
          <p:nvPr>
            <p:ph type="subTitle" idx="1"/>
          </p:nvPr>
        </p:nvSpPr>
        <p:spPr>
          <a:xfrm>
            <a:off x="-3280251" y="4675461"/>
            <a:ext cx="6381074" cy="869520"/>
          </a:xfrm>
        </p:spPr>
        <p:txBody>
          <a:bodyPr>
            <a:normAutofit/>
          </a:bodyPr>
          <a:lstStyle/>
          <a:p>
            <a:pPr algn="r"/>
            <a:r>
              <a:rPr lang="fr-FR" sz="4300" dirty="0">
                <a:solidFill>
                  <a:srgbClr val="D0B02A"/>
                </a:solidFill>
                <a:latin typeface="Arial Black" panose="020B0A04020102020204" pitchFamily="34" charset="0"/>
                <a:cs typeface="Arial" panose="020B0604020202020204" pitchFamily="34" charset="0"/>
              </a:rPr>
              <a:t>2020</a:t>
            </a:r>
          </a:p>
          <a:p>
            <a:endParaRPr lang="fr-FR"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8" name="Espace réservé du numéro de diapositive 7"/>
          <p:cNvSpPr>
            <a:spLocks noGrp="1"/>
          </p:cNvSpPr>
          <p:nvPr>
            <p:ph type="sldNum" sz="quarter" idx="12"/>
          </p:nvPr>
        </p:nvSpPr>
        <p:spPr/>
        <p:txBody>
          <a:bodyPr/>
          <a:lstStyle/>
          <a:p>
            <a:fld id="{EF0C36C4-21FD-4EAB-BD22-171DEA5434D5}"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508104" y="900009"/>
            <a:ext cx="5040560" cy="584775"/>
          </a:xfrm>
        </p:spPr>
        <p:txBody>
          <a:bodyPr>
            <a:normAutofit/>
          </a:bodyPr>
          <a:lstStyle/>
          <a:p>
            <a:pPr marL="0" indent="0">
              <a:buNone/>
            </a:pPr>
            <a:r>
              <a:rPr lang="fr-FR" sz="2400" dirty="0">
                <a:latin typeface="Arial Narrow" panose="020B0606020202030204" pitchFamily="34" charset="0"/>
              </a:rPr>
              <a:t>Des visites enrichissantes</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404664"/>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sp>
        <p:nvSpPr>
          <p:cNvPr id="2" name="ZoneTexte 1">
            <a:extLst>
              <a:ext uri="{FF2B5EF4-FFF2-40B4-BE49-F238E27FC236}">
                <a16:creationId xmlns:a16="http://schemas.microsoft.com/office/drawing/2014/main" id="{D0EEF4B0-6AC1-4EEC-919E-CF66F24C796D}"/>
              </a:ext>
            </a:extLst>
          </p:cNvPr>
          <p:cNvSpPr txBox="1"/>
          <p:nvPr/>
        </p:nvSpPr>
        <p:spPr>
          <a:xfrm>
            <a:off x="3325179" y="1502928"/>
            <a:ext cx="4464496" cy="369332"/>
          </a:xfrm>
          <a:prstGeom prst="rect">
            <a:avLst/>
          </a:prstGeom>
          <a:noFill/>
        </p:spPr>
        <p:txBody>
          <a:bodyPr wrap="square" rtlCol="0">
            <a:spAutoFit/>
          </a:bodyPr>
          <a:lstStyle/>
          <a:p>
            <a:r>
              <a:rPr lang="fr-FR" b="1" dirty="0">
                <a:latin typeface="Arial Narrow" panose="020B0606020202030204" pitchFamily="34" charset="0"/>
              </a:rPr>
              <a:t>ILS SONT VENUS NOUS VOIR…</a:t>
            </a:r>
          </a:p>
        </p:txBody>
      </p:sp>
      <p:sp>
        <p:nvSpPr>
          <p:cNvPr id="9" name="ZoneTexte 8"/>
          <p:cNvSpPr txBox="1"/>
          <p:nvPr/>
        </p:nvSpPr>
        <p:spPr>
          <a:xfrm>
            <a:off x="3325179" y="1893020"/>
            <a:ext cx="5328593" cy="4555093"/>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Arial Narrow" panose="020B0606020202030204" pitchFamily="34" charset="0"/>
              </a:rPr>
              <a:t>Sol &amp; Civilisations et le PETR Sud Lozère et d’Erdre et </a:t>
            </a:r>
            <a:r>
              <a:rPr lang="fr-FR" sz="1400" dirty="0" err="1">
                <a:latin typeface="Arial Narrow" panose="020B0606020202030204" pitchFamily="34" charset="0"/>
              </a:rPr>
              <a:t>Gesvres</a:t>
            </a:r>
            <a:r>
              <a:rPr lang="fr-FR" sz="1400" dirty="0">
                <a:latin typeface="Arial Narrow" panose="020B0606020202030204" pitchFamily="34" charset="0"/>
              </a:rPr>
              <a:t> (Loire Atlantique) composé en délégation d’élus locaux, de responsables associatifs et de chefs d’entreprises</a:t>
            </a:r>
          </a:p>
          <a:p>
            <a:pPr algn="just"/>
            <a:endParaRPr lang="fr-FR" sz="1400" dirty="0">
              <a:latin typeface="Arial Narrow" panose="020B0606020202030204" pitchFamily="34" charset="0"/>
            </a:endParaRPr>
          </a:p>
          <a:p>
            <a:pPr marL="285750" indent="-285750" algn="just">
              <a:buFont typeface="Arial" panose="020B0604020202020204" pitchFamily="34" charset="0"/>
              <a:buChar char="•"/>
            </a:pPr>
            <a:r>
              <a:rPr lang="fr-FR" sz="1400" dirty="0">
                <a:latin typeface="Arial Narrow" panose="020B0606020202030204" pitchFamily="34" charset="0"/>
              </a:rPr>
              <a:t>Les élus et techniciens de la Communauté de Communes Petite Montagne du Jura à la découverte d’</a:t>
            </a:r>
            <a:r>
              <a:rPr lang="fr-FR" sz="1400" dirty="0" err="1">
                <a:latin typeface="Arial Narrow" panose="020B0606020202030204" pitchFamily="34" charset="0"/>
              </a:rPr>
              <a:t>initiaitives</a:t>
            </a:r>
            <a:r>
              <a:rPr lang="fr-FR" sz="1400" dirty="0">
                <a:latin typeface="Arial Narrow" panose="020B0606020202030204" pitchFamily="34" charset="0"/>
              </a:rPr>
              <a:t> innovantes en milieu rural </a:t>
            </a:r>
          </a:p>
          <a:p>
            <a:pPr algn="just">
              <a:buFont typeface="Wingdings"/>
              <a:buChar char="à"/>
            </a:pPr>
            <a:endParaRPr lang="fr-FR" sz="1400" dirty="0">
              <a:latin typeface="Arial Narrow" panose="020B0606020202030204" pitchFamily="34" charset="0"/>
            </a:endParaRPr>
          </a:p>
          <a:p>
            <a:pPr marL="285750" indent="-285750" algn="just">
              <a:buFont typeface="Arial" panose="020B0604020202020204" pitchFamily="34" charset="0"/>
              <a:buChar char="•"/>
            </a:pPr>
            <a:r>
              <a:rPr lang="fr-FR" sz="1400" dirty="0">
                <a:latin typeface="Arial Narrow" panose="020B0606020202030204" pitchFamily="34" charset="0"/>
              </a:rPr>
              <a:t>L’Alter Tour</a:t>
            </a:r>
          </a:p>
          <a:p>
            <a:pPr algn="just">
              <a:buFont typeface="Wingdings"/>
              <a:buChar char="à"/>
            </a:pPr>
            <a:endParaRPr lang="fr-FR" sz="1400" dirty="0">
              <a:latin typeface="Arial Narrow" panose="020B0606020202030204" pitchFamily="34" charset="0"/>
            </a:endParaRPr>
          </a:p>
          <a:p>
            <a:pPr marL="285750" indent="-285750" algn="just">
              <a:buFont typeface="Arial" panose="020B0604020202020204" pitchFamily="34" charset="0"/>
              <a:buChar char="•"/>
            </a:pPr>
            <a:r>
              <a:rPr lang="fr-FR" sz="1400" dirty="0">
                <a:latin typeface="Arial Narrow" panose="020B0606020202030204" pitchFamily="34" charset="0"/>
              </a:rPr>
              <a:t>ATIS: fabrique à initiative de Bordeaux: journée d’échange sur nos pratiques d’accompagnement de projets dans le cadre de la dynamique Start Up de Territoire </a:t>
            </a:r>
          </a:p>
          <a:p>
            <a:pPr algn="just">
              <a:buFont typeface="Wingdings"/>
              <a:buChar char="à"/>
            </a:pPr>
            <a:endParaRPr lang="fr-FR" sz="1400" dirty="0">
              <a:latin typeface="Arial Narrow" panose="020B0606020202030204" pitchFamily="34" charset="0"/>
            </a:endParaRPr>
          </a:p>
          <a:p>
            <a:pPr marL="285750" indent="-285750" algn="just">
              <a:buFont typeface="Arial" panose="020B0604020202020204" pitchFamily="34" charset="0"/>
              <a:buChar char="•"/>
            </a:pPr>
            <a:r>
              <a:rPr lang="fr-FR" sz="1400" dirty="0">
                <a:latin typeface="Arial Narrow" panose="020B0606020202030204" pitchFamily="34" charset="0"/>
              </a:rPr>
              <a:t>Christophe ITIER, Haut Commissaire à l’Economie Sociale et Solidaire et toute l’équipe French Impact pour la labellisation du territoire de Figeac </a:t>
            </a:r>
          </a:p>
          <a:p>
            <a:pPr algn="just">
              <a:buFont typeface="Wingdings"/>
              <a:buChar char="à"/>
            </a:pPr>
            <a:endParaRPr lang="fr-FR" sz="1400" dirty="0">
              <a:latin typeface="Arial Narrow" panose="020B0606020202030204" pitchFamily="34" charset="0"/>
            </a:endParaRPr>
          </a:p>
          <a:p>
            <a:pPr marL="285750" indent="-285750" algn="just">
              <a:buFont typeface="Arial" panose="020B0604020202020204" pitchFamily="34" charset="0"/>
              <a:buChar char="•"/>
            </a:pPr>
            <a:r>
              <a:rPr lang="fr-FR" sz="1400" dirty="0">
                <a:latin typeface="Arial Narrow" panose="020B0606020202030204" pitchFamily="34" charset="0"/>
              </a:rPr>
              <a:t>Les équipes de France 2 pour témoigner </a:t>
            </a:r>
          </a:p>
          <a:p>
            <a:pPr algn="just"/>
            <a:r>
              <a:rPr lang="fr-FR" sz="1400" dirty="0">
                <a:latin typeface="Arial Narrow" panose="020B0606020202030204" pitchFamily="34" charset="0"/>
              </a:rPr>
              <a:t>sur la Boussole lors d’un reportage sur le dynamisme </a:t>
            </a:r>
          </a:p>
          <a:p>
            <a:pPr algn="just"/>
            <a:r>
              <a:rPr lang="fr-FR" sz="1400" dirty="0">
                <a:latin typeface="Arial Narrow" panose="020B0606020202030204" pitchFamily="34" charset="0"/>
              </a:rPr>
              <a:t>du Figeacois au journal de 20h</a:t>
            </a:r>
          </a:p>
          <a:p>
            <a:pPr algn="just"/>
            <a:endParaRPr lang="fr-FR" sz="1200" dirty="0">
              <a:latin typeface="Arial Narrow" panose="020B0606020202030204" pitchFamily="34" charset="0"/>
            </a:endParaRPr>
          </a:p>
          <a:p>
            <a:pPr algn="just"/>
            <a:endParaRPr lang="fr-FR" sz="1200" dirty="0">
              <a:latin typeface="Arial Narrow" panose="020B0606020202030204" pitchFamily="34" charset="0"/>
            </a:endParaRPr>
          </a:p>
        </p:txBody>
      </p:sp>
      <p:grpSp>
        <p:nvGrpSpPr>
          <p:cNvPr id="3" name="Groupe 2">
            <a:extLst>
              <a:ext uri="{FF2B5EF4-FFF2-40B4-BE49-F238E27FC236}">
                <a16:creationId xmlns:a16="http://schemas.microsoft.com/office/drawing/2014/main" id="{91DEDFA3-1FBC-454A-AFE1-720583EEA964}"/>
              </a:ext>
            </a:extLst>
          </p:cNvPr>
          <p:cNvGrpSpPr/>
          <p:nvPr/>
        </p:nvGrpSpPr>
        <p:grpSpPr>
          <a:xfrm>
            <a:off x="7013389" y="5262057"/>
            <a:ext cx="2304256" cy="1370722"/>
            <a:chOff x="7020272" y="5061468"/>
            <a:chExt cx="2304256" cy="1370722"/>
          </a:xfrm>
        </p:grpSpPr>
        <p:sp>
          <p:nvSpPr>
            <p:cNvPr id="11" name="ZoneTexte 10">
              <a:extLst>
                <a:ext uri="{FF2B5EF4-FFF2-40B4-BE49-F238E27FC236}">
                  <a16:creationId xmlns:a16="http://schemas.microsoft.com/office/drawing/2014/main" id="{B6BDA6DE-AC0B-4EB4-9C00-A988AED8C246}"/>
                </a:ext>
              </a:extLst>
            </p:cNvPr>
            <p:cNvSpPr txBox="1"/>
            <p:nvPr/>
          </p:nvSpPr>
          <p:spPr>
            <a:xfrm>
              <a:off x="7562788" y="6062858"/>
              <a:ext cx="1080120" cy="369332"/>
            </a:xfrm>
            <a:prstGeom prst="rect">
              <a:avLst/>
            </a:prstGeom>
            <a:noFill/>
          </p:spPr>
          <p:txBody>
            <a:bodyPr wrap="square" rtlCol="0">
              <a:spAutoFit/>
            </a:bodyPr>
            <a:lstStyle/>
            <a:p>
              <a:r>
                <a:rPr lang="fr-FR" b="1" dirty="0">
                  <a:latin typeface="Arial Narrow" panose="020B0606020202030204" pitchFamily="34" charset="0"/>
                </a:rPr>
                <a:t>Visiteurs </a:t>
              </a:r>
            </a:p>
          </p:txBody>
        </p:sp>
        <p:sp>
          <p:nvSpPr>
            <p:cNvPr id="13" name="Rectangle 12">
              <a:extLst>
                <a:ext uri="{FF2B5EF4-FFF2-40B4-BE49-F238E27FC236}">
                  <a16:creationId xmlns:a16="http://schemas.microsoft.com/office/drawing/2014/main" id="{211F435A-697B-4525-BDEB-FBC88AE10C6B}"/>
                </a:ext>
              </a:extLst>
            </p:cNvPr>
            <p:cNvSpPr/>
            <p:nvPr/>
          </p:nvSpPr>
          <p:spPr>
            <a:xfrm>
              <a:off x="7020272" y="5061468"/>
              <a:ext cx="2304256" cy="1323439"/>
            </a:xfrm>
            <a:prstGeom prst="rect">
              <a:avLst/>
            </a:prstGeom>
          </p:spPr>
          <p:txBody>
            <a:bodyPr wrap="square">
              <a:spAutoFit/>
            </a:bodyPr>
            <a:lstStyle/>
            <a:p>
              <a:pPr defTabSz="720000"/>
              <a:r>
                <a:rPr lang="fr-FR" sz="8000" b="1" dirty="0">
                  <a:solidFill>
                    <a:srgbClr val="C00000"/>
                  </a:solidFill>
                  <a:latin typeface="Angie BlackOpen" pitchFamily="50" charset="0"/>
                </a:rPr>
                <a:t>150 </a:t>
              </a:r>
            </a:p>
          </p:txBody>
        </p:sp>
      </p:grpSp>
      <p:pic>
        <p:nvPicPr>
          <p:cNvPr id="17" name="Image 16">
            <a:extLst>
              <a:ext uri="{FF2B5EF4-FFF2-40B4-BE49-F238E27FC236}">
                <a16:creationId xmlns:a16="http://schemas.microsoft.com/office/drawing/2014/main" id="{2B25E59C-88B9-4D44-991F-FB5F56042AE7}"/>
              </a:ext>
            </a:extLst>
          </p:cNvPr>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684584" y="15101"/>
            <a:ext cx="3312367" cy="6858000"/>
          </a:xfrm>
          <a:prstGeom prst="rect">
            <a:avLst/>
          </a:prstGeom>
        </p:spPr>
      </p:pic>
      <p:sp>
        <p:nvSpPr>
          <p:cNvPr id="10" name="Espace réservé du numéro de diapositive 9"/>
          <p:cNvSpPr>
            <a:spLocks noGrp="1"/>
          </p:cNvSpPr>
          <p:nvPr>
            <p:ph type="sldNum" sz="quarter" idx="12"/>
          </p:nvPr>
        </p:nvSpPr>
        <p:spPr/>
        <p:txBody>
          <a:bodyPr/>
          <a:lstStyle/>
          <a:p>
            <a:fld id="{EF0C36C4-21FD-4EAB-BD22-171DEA5434D5}" type="slidenum">
              <a:rPr lang="fr-FR" smtClean="0"/>
              <a:pPr/>
              <a:t>10</a:t>
            </a:fld>
            <a:endParaRPr lang="fr-FR"/>
          </a:p>
        </p:txBody>
      </p:sp>
    </p:spTree>
    <p:extLst>
      <p:ext uri="{BB962C8B-B14F-4D97-AF65-F5344CB8AC3E}">
        <p14:creationId xmlns:p14="http://schemas.microsoft.com/office/powerpoint/2010/main" val="215245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508104" y="900009"/>
            <a:ext cx="5040560" cy="584775"/>
          </a:xfrm>
        </p:spPr>
        <p:txBody>
          <a:bodyPr>
            <a:normAutofit/>
          </a:bodyPr>
          <a:lstStyle/>
          <a:p>
            <a:pPr marL="0" indent="0">
              <a:buNone/>
            </a:pPr>
            <a:r>
              <a:rPr lang="fr-FR" sz="2400" dirty="0">
                <a:latin typeface="Arial Narrow" panose="020B0606020202030204" pitchFamily="34" charset="0"/>
              </a:rPr>
              <a:t>Des visites apprenantes</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404664"/>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sp>
        <p:nvSpPr>
          <p:cNvPr id="6" name="ZoneTexte 5">
            <a:extLst>
              <a:ext uri="{FF2B5EF4-FFF2-40B4-BE49-F238E27FC236}">
                <a16:creationId xmlns:a16="http://schemas.microsoft.com/office/drawing/2014/main" id="{1ED7F5CE-9A2D-4119-AB91-758ABBBA2B27}"/>
              </a:ext>
            </a:extLst>
          </p:cNvPr>
          <p:cNvSpPr txBox="1"/>
          <p:nvPr/>
        </p:nvSpPr>
        <p:spPr>
          <a:xfrm>
            <a:off x="3393551" y="1402171"/>
            <a:ext cx="4608512" cy="584775"/>
          </a:xfrm>
          <a:prstGeom prst="rect">
            <a:avLst/>
          </a:prstGeom>
          <a:noFill/>
        </p:spPr>
        <p:txBody>
          <a:bodyPr wrap="square" rtlCol="0">
            <a:spAutoFit/>
          </a:bodyPr>
          <a:lstStyle/>
          <a:p>
            <a:r>
              <a:rPr lang="fr-FR" sz="1600" b="1" dirty="0">
                <a:latin typeface="Arial Narrow" panose="020B0606020202030204" pitchFamily="34" charset="0"/>
              </a:rPr>
              <a:t>…NOUS SOMMES ALLES A LEUR RENCONTRE AVEC NOS ADHÉRENTS A :</a:t>
            </a:r>
          </a:p>
        </p:txBody>
      </p:sp>
      <p:sp>
        <p:nvSpPr>
          <p:cNvPr id="14" name="ZoneTexte 13">
            <a:extLst>
              <a:ext uri="{FF2B5EF4-FFF2-40B4-BE49-F238E27FC236}">
                <a16:creationId xmlns:a16="http://schemas.microsoft.com/office/drawing/2014/main" id="{0E847475-173F-4A78-B294-6A1976A74ECF}"/>
              </a:ext>
            </a:extLst>
          </p:cNvPr>
          <p:cNvSpPr txBox="1"/>
          <p:nvPr/>
        </p:nvSpPr>
        <p:spPr>
          <a:xfrm>
            <a:off x="3131840" y="2204864"/>
            <a:ext cx="5616624" cy="4401205"/>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Arial Narrow" panose="020B0606020202030204" pitchFamily="34" charset="0"/>
              </a:rPr>
              <a:t>Arvieu </a:t>
            </a:r>
            <a:r>
              <a:rPr lang="fr-FR" sz="1400" dirty="0">
                <a:latin typeface="Arial Narrow" panose="020B0606020202030204" pitchFamily="34" charset="0"/>
              </a:rPr>
              <a:t>: découverte des « Jardins d’Arvieu » et de la dynamique numérique, économique, sociale et culturelle de ce petit village aveyronnais, avec l’Arrosoir et 2 adhérents de Figeacteurs </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Autun: </a:t>
            </a:r>
            <a:r>
              <a:rPr lang="fr-FR" sz="1400" dirty="0">
                <a:latin typeface="Arial Narrow" panose="020B0606020202030204" pitchFamily="34" charset="0"/>
              </a:rPr>
              <a:t>Capitalisation des pratiques de l’AMDF dans le cadre du programme RESSAC, échange sur la </a:t>
            </a:r>
            <a:r>
              <a:rPr lang="fr-FR" sz="1400" dirty="0" err="1">
                <a:latin typeface="Arial Narrow" panose="020B0606020202030204" pitchFamily="34" charset="0"/>
              </a:rPr>
              <a:t>co-conception</a:t>
            </a:r>
            <a:r>
              <a:rPr lang="fr-FR" sz="1400" dirty="0">
                <a:latin typeface="Arial Narrow" panose="020B0606020202030204" pitchFamily="34" charset="0"/>
              </a:rPr>
              <a:t> de services aux entreprises</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Bourges</a:t>
            </a:r>
            <a:r>
              <a:rPr lang="fr-FR" sz="1400" dirty="0">
                <a:latin typeface="Arial Narrow" panose="020B0606020202030204" pitchFamily="34" charset="0"/>
              </a:rPr>
              <a:t>: Visite de l’association Le RELAI 18, Jardin de Cocagne à Bourges, à la découverte d’une activité de maraichage en insertion avec Regain </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Prémery : </a:t>
            </a:r>
            <a:r>
              <a:rPr lang="fr-FR" sz="1400" dirty="0">
                <a:latin typeface="Arial Narrow" panose="020B0606020202030204" pitchFamily="34" charset="0"/>
              </a:rPr>
              <a:t>découverte d’une expérimentation territoire Zéro Chômeurs avec le Labo de l’ESS</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Lyon et Valence : </a:t>
            </a:r>
            <a:r>
              <a:rPr lang="fr-FR" sz="1400" dirty="0">
                <a:latin typeface="Arial Narrow" panose="020B0606020202030204" pitchFamily="34" charset="0"/>
              </a:rPr>
              <a:t>découverte du TUBA,  Tiers Lieu à Lyon et du 107 , </a:t>
            </a:r>
          </a:p>
          <a:p>
            <a:r>
              <a:rPr lang="fr-FR" sz="1400" dirty="0">
                <a:latin typeface="Arial Narrow" panose="020B0606020202030204" pitchFamily="34" charset="0"/>
              </a:rPr>
              <a:t>      Tiers Lieu à Valence , avec le Maire </a:t>
            </a:r>
          </a:p>
          <a:p>
            <a:r>
              <a:rPr lang="fr-FR" sz="1400" dirty="0">
                <a:latin typeface="Arial Narrow" panose="020B0606020202030204" pitchFamily="34" charset="0"/>
              </a:rPr>
              <a:t>      de Figeac, dans le cadre du </a:t>
            </a:r>
          </a:p>
          <a:p>
            <a:r>
              <a:rPr lang="fr-FR" sz="1400" dirty="0">
                <a:latin typeface="Arial Narrow" panose="020B0606020202030204" pitchFamily="34" charset="0"/>
              </a:rPr>
              <a:t>      programme RESSAC.</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Aurillac : </a:t>
            </a:r>
            <a:r>
              <a:rPr lang="fr-FR" sz="1400" dirty="0">
                <a:latin typeface="Arial Narrow" panose="020B0606020202030204" pitchFamily="34" charset="0"/>
              </a:rPr>
              <a:t>Rencontre avec </a:t>
            </a:r>
          </a:p>
          <a:p>
            <a:pPr marL="285750" indent="-285750"/>
            <a:r>
              <a:rPr lang="fr-FR" sz="1400" dirty="0">
                <a:latin typeface="Arial Narrow" panose="020B0606020202030204" pitchFamily="34" charset="0"/>
              </a:rPr>
              <a:t>      l’association AURORE  </a:t>
            </a:r>
          </a:p>
        </p:txBody>
      </p:sp>
      <p:sp>
        <p:nvSpPr>
          <p:cNvPr id="10" name="ZoneTexte 9">
            <a:extLst>
              <a:ext uri="{FF2B5EF4-FFF2-40B4-BE49-F238E27FC236}">
                <a16:creationId xmlns:a16="http://schemas.microsoft.com/office/drawing/2014/main" id="{B6BDA6DE-AC0B-4EB4-9C00-A988AED8C246}"/>
              </a:ext>
            </a:extLst>
          </p:cNvPr>
          <p:cNvSpPr txBox="1"/>
          <p:nvPr/>
        </p:nvSpPr>
        <p:spPr>
          <a:xfrm>
            <a:off x="5868144" y="6090563"/>
            <a:ext cx="2736304" cy="646331"/>
          </a:xfrm>
          <a:prstGeom prst="rect">
            <a:avLst/>
          </a:prstGeom>
          <a:noFill/>
        </p:spPr>
        <p:txBody>
          <a:bodyPr wrap="square" rtlCol="0">
            <a:spAutoFit/>
          </a:bodyPr>
          <a:lstStyle/>
          <a:p>
            <a:pPr algn="ctr"/>
            <a:r>
              <a:rPr lang="fr-FR" b="1" dirty="0">
                <a:latin typeface="Arial Narrow" panose="020B0606020202030204" pitchFamily="34" charset="0"/>
              </a:rPr>
              <a:t>Adhérents ont participé à une/des visites apprenantes</a:t>
            </a:r>
            <a:r>
              <a:rPr lang="fr-FR" b="1" dirty="0">
                <a:solidFill>
                  <a:srgbClr val="FF0000"/>
                </a:solidFill>
                <a:latin typeface="Arial Narrow" panose="020B0606020202030204" pitchFamily="34" charset="0"/>
              </a:rPr>
              <a:t> </a:t>
            </a:r>
          </a:p>
        </p:txBody>
      </p:sp>
      <p:sp>
        <p:nvSpPr>
          <p:cNvPr id="11" name="Rectangle 10">
            <a:extLst>
              <a:ext uri="{FF2B5EF4-FFF2-40B4-BE49-F238E27FC236}">
                <a16:creationId xmlns:a16="http://schemas.microsoft.com/office/drawing/2014/main" id="{211F435A-697B-4525-BDEB-FBC88AE10C6B}"/>
              </a:ext>
            </a:extLst>
          </p:cNvPr>
          <p:cNvSpPr/>
          <p:nvPr/>
        </p:nvSpPr>
        <p:spPr>
          <a:xfrm>
            <a:off x="6506851" y="5113228"/>
            <a:ext cx="2304256" cy="1323439"/>
          </a:xfrm>
          <a:prstGeom prst="rect">
            <a:avLst/>
          </a:prstGeom>
        </p:spPr>
        <p:txBody>
          <a:bodyPr wrap="square">
            <a:spAutoFit/>
          </a:bodyPr>
          <a:lstStyle/>
          <a:p>
            <a:pPr defTabSz="720000"/>
            <a:r>
              <a:rPr lang="fr-FR" sz="8000" b="1" dirty="0">
                <a:solidFill>
                  <a:srgbClr val="C00000"/>
                </a:solidFill>
                <a:latin typeface="Angie BlackOpen" pitchFamily="50" charset="0"/>
              </a:rPr>
              <a:t>16 </a:t>
            </a:r>
          </a:p>
        </p:txBody>
      </p:sp>
      <p:pic>
        <p:nvPicPr>
          <p:cNvPr id="9" name="Image 8">
            <a:extLst>
              <a:ext uri="{FF2B5EF4-FFF2-40B4-BE49-F238E27FC236}">
                <a16:creationId xmlns:a16="http://schemas.microsoft.com/office/drawing/2014/main" id="{CE19D4EC-9001-4382-93B2-FC75FD60B186}"/>
              </a:ext>
            </a:extLst>
          </p:cNvPr>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468560" y="0"/>
            <a:ext cx="3116070" cy="6858000"/>
          </a:xfrm>
          <a:prstGeom prst="rect">
            <a:avLst/>
          </a:prstGeom>
        </p:spPr>
      </p:pic>
      <p:sp>
        <p:nvSpPr>
          <p:cNvPr id="13" name="Espace réservé du numéro de diapositive 12"/>
          <p:cNvSpPr>
            <a:spLocks noGrp="1"/>
          </p:cNvSpPr>
          <p:nvPr>
            <p:ph type="sldNum" sz="quarter" idx="12"/>
          </p:nvPr>
        </p:nvSpPr>
        <p:spPr/>
        <p:txBody>
          <a:bodyPr/>
          <a:lstStyle/>
          <a:p>
            <a:fld id="{EF0C36C4-21FD-4EAB-BD22-171DEA5434D5}" type="slidenum">
              <a:rPr lang="fr-FR" smtClean="0"/>
              <a:pPr/>
              <a:t>11</a:t>
            </a:fld>
            <a:endParaRPr lang="fr-FR"/>
          </a:p>
        </p:txBody>
      </p:sp>
    </p:spTree>
    <p:extLst>
      <p:ext uri="{BB962C8B-B14F-4D97-AF65-F5344CB8AC3E}">
        <p14:creationId xmlns:p14="http://schemas.microsoft.com/office/powerpoint/2010/main" val="2757950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87647" y="908720"/>
            <a:ext cx="5040560" cy="584775"/>
          </a:xfrm>
        </p:spPr>
        <p:txBody>
          <a:bodyPr>
            <a:normAutofit fontScale="92500"/>
          </a:bodyPr>
          <a:lstStyle/>
          <a:p>
            <a:pPr marL="0" indent="0">
              <a:buNone/>
            </a:pPr>
            <a:r>
              <a:rPr lang="fr-FR" sz="2400" dirty="0">
                <a:latin typeface="Arial Narrow" panose="020B0606020202030204" pitchFamily="34" charset="0"/>
              </a:rPr>
              <a:t>La Grande Soirée Start Up de Territoire Figeac</a:t>
            </a:r>
          </a:p>
          <a:p>
            <a:endParaRPr lang="fr-FR" dirty="0"/>
          </a:p>
          <a:p>
            <a:pPr marL="0" lvl="0" indent="0">
              <a:buNone/>
            </a:pPr>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23528" y="389358"/>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pic>
        <p:nvPicPr>
          <p:cNvPr id="3" name="Image 2">
            <a:extLst>
              <a:ext uri="{FF2B5EF4-FFF2-40B4-BE49-F238E27FC236}">
                <a16:creationId xmlns:a16="http://schemas.microsoft.com/office/drawing/2014/main" id="{0D58D944-E67C-4246-9146-34C8E5E332EE}"/>
              </a:ext>
            </a:extLst>
          </p:cNvPr>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rot="5400000">
            <a:off x="4455368" y="1772816"/>
            <a:ext cx="6858000" cy="3312368"/>
          </a:xfrm>
          <a:prstGeom prst="rect">
            <a:avLst/>
          </a:prstGeom>
        </p:spPr>
      </p:pic>
      <p:pic>
        <p:nvPicPr>
          <p:cNvPr id="6" name="Image 5">
            <a:extLst>
              <a:ext uri="{FF2B5EF4-FFF2-40B4-BE49-F238E27FC236}">
                <a16:creationId xmlns:a16="http://schemas.microsoft.com/office/drawing/2014/main" id="{295DB55B-6EEC-48FA-801B-5210FF9F91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3528" y="5575019"/>
            <a:ext cx="5616624" cy="1097405"/>
          </a:xfrm>
          <a:prstGeom prst="rect">
            <a:avLst/>
          </a:prstGeom>
        </p:spPr>
      </p:pic>
      <p:grpSp>
        <p:nvGrpSpPr>
          <p:cNvPr id="2" name="Groupe 1">
            <a:extLst>
              <a:ext uri="{FF2B5EF4-FFF2-40B4-BE49-F238E27FC236}">
                <a16:creationId xmlns:a16="http://schemas.microsoft.com/office/drawing/2014/main" id="{EB136792-7BB5-420E-B2DE-9B893F426C4C}"/>
              </a:ext>
            </a:extLst>
          </p:cNvPr>
          <p:cNvGrpSpPr/>
          <p:nvPr/>
        </p:nvGrpSpPr>
        <p:grpSpPr>
          <a:xfrm>
            <a:off x="415515" y="780427"/>
            <a:ext cx="2441803" cy="1438318"/>
            <a:chOff x="5842601" y="1756779"/>
            <a:chExt cx="2540025" cy="1295016"/>
          </a:xfrm>
        </p:grpSpPr>
        <p:sp>
          <p:nvSpPr>
            <p:cNvPr id="8" name="ZoneTexte 7">
              <a:extLst>
                <a:ext uri="{FF2B5EF4-FFF2-40B4-BE49-F238E27FC236}">
                  <a16:creationId xmlns:a16="http://schemas.microsoft.com/office/drawing/2014/main" id="{AF9EF234-8177-43E3-B62E-F1685A8F9D8F}"/>
                </a:ext>
              </a:extLst>
            </p:cNvPr>
            <p:cNvSpPr txBox="1"/>
            <p:nvPr/>
          </p:nvSpPr>
          <p:spPr>
            <a:xfrm>
              <a:off x="5842601" y="2685746"/>
              <a:ext cx="2330247" cy="361400"/>
            </a:xfrm>
            <a:prstGeom prst="rect">
              <a:avLst/>
            </a:prstGeom>
            <a:noFill/>
          </p:spPr>
          <p:txBody>
            <a:bodyPr wrap="square" rtlCol="0">
              <a:spAutoFit/>
            </a:bodyPr>
            <a:lstStyle/>
            <a:p>
              <a:pPr algn="ctr"/>
              <a:r>
                <a:rPr lang="fr-FR" b="1" dirty="0">
                  <a:latin typeface="Arial Narrow" panose="020B0606020202030204" pitchFamily="34" charset="0"/>
                </a:rPr>
                <a:t>Participants </a:t>
              </a:r>
            </a:p>
          </p:txBody>
        </p:sp>
        <p:sp>
          <p:nvSpPr>
            <p:cNvPr id="9" name="Rectangle 8">
              <a:extLst>
                <a:ext uri="{FF2B5EF4-FFF2-40B4-BE49-F238E27FC236}">
                  <a16:creationId xmlns:a16="http://schemas.microsoft.com/office/drawing/2014/main" id="{3D232F0A-D85A-47CE-AFBD-9F7E5AD3AF24}"/>
                </a:ext>
              </a:extLst>
            </p:cNvPr>
            <p:cNvSpPr/>
            <p:nvPr/>
          </p:nvSpPr>
          <p:spPr>
            <a:xfrm>
              <a:off x="6415271" y="1756779"/>
              <a:ext cx="1967355" cy="1295016"/>
            </a:xfrm>
            <a:prstGeom prst="rect">
              <a:avLst/>
            </a:prstGeom>
          </p:spPr>
          <p:txBody>
            <a:bodyPr wrap="square">
              <a:spAutoFit/>
            </a:bodyPr>
            <a:lstStyle/>
            <a:p>
              <a:pPr defTabSz="720000"/>
              <a:r>
                <a:rPr lang="fr-FR" sz="4000" b="1" dirty="0">
                  <a:solidFill>
                    <a:srgbClr val="C00000"/>
                  </a:solidFill>
                  <a:latin typeface="Angie BlackOpen" pitchFamily="50" charset="0"/>
                </a:rPr>
                <a:t>250</a:t>
              </a:r>
              <a:r>
                <a:rPr lang="fr-FR" sz="8000" b="1" dirty="0">
                  <a:solidFill>
                    <a:srgbClr val="C00000"/>
                  </a:solidFill>
                  <a:latin typeface="Angie BlackOpen" pitchFamily="50" charset="0"/>
                </a:rPr>
                <a:t> </a:t>
              </a:r>
            </a:p>
          </p:txBody>
        </p:sp>
      </p:grpSp>
      <p:grpSp>
        <p:nvGrpSpPr>
          <p:cNvPr id="10" name="Groupe 9">
            <a:extLst>
              <a:ext uri="{FF2B5EF4-FFF2-40B4-BE49-F238E27FC236}">
                <a16:creationId xmlns:a16="http://schemas.microsoft.com/office/drawing/2014/main" id="{25CFA4AC-7405-4D1C-847D-5E025242498F}"/>
              </a:ext>
            </a:extLst>
          </p:cNvPr>
          <p:cNvGrpSpPr/>
          <p:nvPr/>
        </p:nvGrpSpPr>
        <p:grpSpPr>
          <a:xfrm>
            <a:off x="3941408" y="3861385"/>
            <a:ext cx="2240138" cy="1655847"/>
            <a:chOff x="3398328" y="1818645"/>
            <a:chExt cx="2330247" cy="1581228"/>
          </a:xfrm>
        </p:grpSpPr>
        <p:sp>
          <p:nvSpPr>
            <p:cNvPr id="11" name="ZoneTexte 10">
              <a:extLst>
                <a:ext uri="{FF2B5EF4-FFF2-40B4-BE49-F238E27FC236}">
                  <a16:creationId xmlns:a16="http://schemas.microsoft.com/office/drawing/2014/main" id="{19C7D1E1-62D8-468C-9F91-00FD0CB41B40}"/>
                </a:ext>
              </a:extLst>
            </p:cNvPr>
            <p:cNvSpPr txBox="1"/>
            <p:nvPr/>
          </p:nvSpPr>
          <p:spPr>
            <a:xfrm>
              <a:off x="3398328" y="2767423"/>
              <a:ext cx="2330247" cy="632450"/>
            </a:xfrm>
            <a:prstGeom prst="rect">
              <a:avLst/>
            </a:prstGeom>
            <a:noFill/>
          </p:spPr>
          <p:txBody>
            <a:bodyPr wrap="square" rtlCol="0">
              <a:spAutoFit/>
            </a:bodyPr>
            <a:lstStyle/>
            <a:p>
              <a:pPr algn="ctr"/>
              <a:r>
                <a:rPr lang="fr-FR" b="1" dirty="0">
                  <a:latin typeface="Arial Narrow" panose="020B0606020202030204" pitchFamily="34" charset="0"/>
                </a:rPr>
                <a:t>Projets</a:t>
              </a:r>
            </a:p>
            <a:p>
              <a:pPr algn="ctr"/>
              <a:r>
                <a:rPr lang="fr-FR" b="1" dirty="0">
                  <a:latin typeface="Arial Narrow" panose="020B0606020202030204" pitchFamily="34" charset="0"/>
                </a:rPr>
                <a:t>en stand by</a:t>
              </a:r>
            </a:p>
          </p:txBody>
        </p:sp>
        <p:sp>
          <p:nvSpPr>
            <p:cNvPr id="13" name="Rectangle 12">
              <a:extLst>
                <a:ext uri="{FF2B5EF4-FFF2-40B4-BE49-F238E27FC236}">
                  <a16:creationId xmlns:a16="http://schemas.microsoft.com/office/drawing/2014/main" id="{32218E27-3AAB-43BB-99DA-A9FF3713FA06}"/>
                </a:ext>
              </a:extLst>
            </p:cNvPr>
            <p:cNvSpPr/>
            <p:nvPr/>
          </p:nvSpPr>
          <p:spPr>
            <a:xfrm>
              <a:off x="4181672" y="1818645"/>
              <a:ext cx="1171451" cy="1323439"/>
            </a:xfrm>
            <a:prstGeom prst="rect">
              <a:avLst/>
            </a:prstGeom>
          </p:spPr>
          <p:txBody>
            <a:bodyPr wrap="square">
              <a:spAutoFit/>
            </a:bodyPr>
            <a:lstStyle/>
            <a:p>
              <a:pPr defTabSz="720000"/>
              <a:r>
                <a:rPr lang="fr-FR" sz="6000" b="1" dirty="0">
                  <a:solidFill>
                    <a:srgbClr val="C00000"/>
                  </a:solidFill>
                  <a:latin typeface="Angie BlackOpen" pitchFamily="50" charset="0"/>
                </a:rPr>
                <a:t>6</a:t>
              </a:r>
              <a:r>
                <a:rPr lang="fr-FR" sz="8000" b="1" dirty="0">
                  <a:solidFill>
                    <a:srgbClr val="C00000"/>
                  </a:solidFill>
                  <a:latin typeface="Angie BlackOpen" pitchFamily="50" charset="0"/>
                </a:rPr>
                <a:t> </a:t>
              </a:r>
            </a:p>
          </p:txBody>
        </p:sp>
      </p:grpSp>
      <p:grpSp>
        <p:nvGrpSpPr>
          <p:cNvPr id="14" name="Groupe 13">
            <a:extLst>
              <a:ext uri="{FF2B5EF4-FFF2-40B4-BE49-F238E27FC236}">
                <a16:creationId xmlns:a16="http://schemas.microsoft.com/office/drawing/2014/main" id="{F9DB37FF-B91D-4597-8777-C0D282403CDE}"/>
              </a:ext>
            </a:extLst>
          </p:cNvPr>
          <p:cNvGrpSpPr/>
          <p:nvPr/>
        </p:nvGrpSpPr>
        <p:grpSpPr>
          <a:xfrm>
            <a:off x="2427540" y="3915519"/>
            <a:ext cx="1712412" cy="1629736"/>
            <a:chOff x="3707905" y="1862679"/>
            <a:chExt cx="1781293" cy="1594735"/>
          </a:xfrm>
        </p:grpSpPr>
        <p:sp>
          <p:nvSpPr>
            <p:cNvPr id="15" name="ZoneTexte 14">
              <a:extLst>
                <a:ext uri="{FF2B5EF4-FFF2-40B4-BE49-F238E27FC236}">
                  <a16:creationId xmlns:a16="http://schemas.microsoft.com/office/drawing/2014/main" id="{FD451BE9-7121-455C-BABF-94054D6FE3C1}"/>
                </a:ext>
              </a:extLst>
            </p:cNvPr>
            <p:cNvSpPr txBox="1"/>
            <p:nvPr/>
          </p:nvSpPr>
          <p:spPr>
            <a:xfrm>
              <a:off x="3707905" y="2824964"/>
              <a:ext cx="1781293" cy="632450"/>
            </a:xfrm>
            <a:prstGeom prst="rect">
              <a:avLst/>
            </a:prstGeom>
            <a:noFill/>
          </p:spPr>
          <p:txBody>
            <a:bodyPr wrap="square" rtlCol="0">
              <a:spAutoFit/>
            </a:bodyPr>
            <a:lstStyle/>
            <a:p>
              <a:pPr algn="ctr"/>
              <a:r>
                <a:rPr lang="fr-FR" b="1" dirty="0">
                  <a:latin typeface="Arial Narrow" panose="020B0606020202030204" pitchFamily="34" charset="0"/>
                </a:rPr>
                <a:t>Équipes cœur constituées</a:t>
              </a:r>
            </a:p>
          </p:txBody>
        </p:sp>
        <p:sp>
          <p:nvSpPr>
            <p:cNvPr id="16" name="Rectangle 15">
              <a:extLst>
                <a:ext uri="{FF2B5EF4-FFF2-40B4-BE49-F238E27FC236}">
                  <a16:creationId xmlns:a16="http://schemas.microsoft.com/office/drawing/2014/main" id="{032CACE2-1494-4418-8D12-1078C739B9D2}"/>
                </a:ext>
              </a:extLst>
            </p:cNvPr>
            <p:cNvSpPr/>
            <p:nvPr/>
          </p:nvSpPr>
          <p:spPr>
            <a:xfrm>
              <a:off x="4192637" y="1862679"/>
              <a:ext cx="1171451" cy="1323439"/>
            </a:xfrm>
            <a:prstGeom prst="rect">
              <a:avLst/>
            </a:prstGeom>
          </p:spPr>
          <p:txBody>
            <a:bodyPr wrap="square">
              <a:spAutoFit/>
            </a:bodyPr>
            <a:lstStyle/>
            <a:p>
              <a:pPr defTabSz="720000"/>
              <a:r>
                <a:rPr lang="fr-FR" sz="6000" b="1" dirty="0">
                  <a:solidFill>
                    <a:srgbClr val="C00000"/>
                  </a:solidFill>
                  <a:latin typeface="Angie BlackOpen" pitchFamily="50" charset="0"/>
                </a:rPr>
                <a:t>5</a:t>
              </a:r>
              <a:r>
                <a:rPr lang="fr-FR" sz="8000" b="1" dirty="0">
                  <a:solidFill>
                    <a:srgbClr val="C00000"/>
                  </a:solidFill>
                  <a:latin typeface="Angie BlackOpen" pitchFamily="50" charset="0"/>
                </a:rPr>
                <a:t> </a:t>
              </a:r>
            </a:p>
          </p:txBody>
        </p:sp>
      </p:grpSp>
      <p:sp>
        <p:nvSpPr>
          <p:cNvPr id="17" name="ZoneTexte 16">
            <a:extLst>
              <a:ext uri="{FF2B5EF4-FFF2-40B4-BE49-F238E27FC236}">
                <a16:creationId xmlns:a16="http://schemas.microsoft.com/office/drawing/2014/main" id="{3C0757D7-5F11-4024-A8D5-EC7E7B9B720E}"/>
              </a:ext>
            </a:extLst>
          </p:cNvPr>
          <p:cNvSpPr txBox="1"/>
          <p:nvPr/>
        </p:nvSpPr>
        <p:spPr>
          <a:xfrm>
            <a:off x="241944" y="2233627"/>
            <a:ext cx="5769769" cy="2031325"/>
          </a:xfrm>
          <a:prstGeom prst="rect">
            <a:avLst/>
          </a:prstGeom>
          <a:noFill/>
        </p:spPr>
        <p:txBody>
          <a:bodyPr wrap="square" rtlCol="0">
            <a:spAutoFit/>
          </a:bodyPr>
          <a:lstStyle/>
          <a:p>
            <a:pPr algn="just"/>
            <a:r>
              <a:rPr lang="fr-FR" sz="1400" dirty="0">
                <a:latin typeface="Arial Narrow" panose="020B0606020202030204" pitchFamily="34" charset="0"/>
              </a:rPr>
              <a:t>La soirée Start Up de Territoire a eu lieu à Figeac le jeudi 26 septembre 2019 à l’espace François Mitterrand à Figeac. En équipes, 250 participants sont venus relever le défi de leur choix autour de 4 thématiques: attractivité territoriale, vivre ensemble, bien produire/bien manger chez nous et transition écologique. </a:t>
            </a:r>
          </a:p>
          <a:p>
            <a:pPr algn="just"/>
            <a:endParaRPr lang="fr-FR" sz="1400" dirty="0">
              <a:latin typeface="Arial Narrow" panose="020B0606020202030204" pitchFamily="34" charset="0"/>
            </a:endParaRPr>
          </a:p>
          <a:p>
            <a:pPr algn="just"/>
            <a:r>
              <a:rPr lang="fr-FR" sz="1400" dirty="0">
                <a:latin typeface="Arial Narrow" panose="020B0606020202030204" pitchFamily="34" charset="0"/>
              </a:rPr>
              <a:t>Un échange d’idées et un partage de solutions pour créer des projets collectifs de territoire tel que réinventer les commerces et services de centre ville, mieux manger à la cantine, développer une solution écologique et solidaire pour l’habitat des seniors, donner une seconde vie aux emballages en verre…</a:t>
            </a:r>
          </a:p>
        </p:txBody>
      </p:sp>
      <p:grpSp>
        <p:nvGrpSpPr>
          <p:cNvPr id="18" name="Groupe 17">
            <a:extLst>
              <a:ext uri="{FF2B5EF4-FFF2-40B4-BE49-F238E27FC236}">
                <a16:creationId xmlns:a16="http://schemas.microsoft.com/office/drawing/2014/main" id="{EB136792-7BB5-420E-B2DE-9B893F426C4C}"/>
              </a:ext>
            </a:extLst>
          </p:cNvPr>
          <p:cNvGrpSpPr/>
          <p:nvPr/>
        </p:nvGrpSpPr>
        <p:grpSpPr>
          <a:xfrm>
            <a:off x="0" y="3875342"/>
            <a:ext cx="2240138" cy="1641890"/>
            <a:chOff x="3613239" y="1862679"/>
            <a:chExt cx="2330247" cy="1606628"/>
          </a:xfrm>
        </p:grpSpPr>
        <p:sp>
          <p:nvSpPr>
            <p:cNvPr id="19" name="ZoneTexte 18">
              <a:extLst>
                <a:ext uri="{FF2B5EF4-FFF2-40B4-BE49-F238E27FC236}">
                  <a16:creationId xmlns:a16="http://schemas.microsoft.com/office/drawing/2014/main" id="{AF9EF234-8177-43E3-B62E-F1685A8F9D8F}"/>
                </a:ext>
              </a:extLst>
            </p:cNvPr>
            <p:cNvSpPr txBox="1"/>
            <p:nvPr/>
          </p:nvSpPr>
          <p:spPr>
            <a:xfrm>
              <a:off x="3613239" y="2836857"/>
              <a:ext cx="2330247" cy="632450"/>
            </a:xfrm>
            <a:prstGeom prst="rect">
              <a:avLst/>
            </a:prstGeom>
            <a:noFill/>
          </p:spPr>
          <p:txBody>
            <a:bodyPr wrap="square" rtlCol="0">
              <a:spAutoFit/>
            </a:bodyPr>
            <a:lstStyle/>
            <a:p>
              <a:pPr algn="ctr"/>
              <a:r>
                <a:rPr lang="fr-FR" b="1" dirty="0">
                  <a:latin typeface="Arial Narrow" panose="020B0606020202030204" pitchFamily="34" charset="0"/>
                </a:rPr>
                <a:t>Projets en </a:t>
              </a:r>
            </a:p>
            <a:p>
              <a:pPr algn="ctr"/>
              <a:r>
                <a:rPr lang="fr-FR" b="1" dirty="0">
                  <a:latin typeface="Arial Narrow" panose="020B0606020202030204" pitchFamily="34" charset="0"/>
                </a:rPr>
                <a:t>lancements </a:t>
              </a:r>
            </a:p>
          </p:txBody>
        </p:sp>
        <p:sp>
          <p:nvSpPr>
            <p:cNvPr id="20" name="Rectangle 19">
              <a:extLst>
                <a:ext uri="{FF2B5EF4-FFF2-40B4-BE49-F238E27FC236}">
                  <a16:creationId xmlns:a16="http://schemas.microsoft.com/office/drawing/2014/main" id="{3D232F0A-D85A-47CE-AFBD-9F7E5AD3AF24}"/>
                </a:ext>
              </a:extLst>
            </p:cNvPr>
            <p:cNvSpPr/>
            <p:nvPr/>
          </p:nvSpPr>
          <p:spPr>
            <a:xfrm>
              <a:off x="4192637" y="1862679"/>
              <a:ext cx="1171451" cy="1323439"/>
            </a:xfrm>
            <a:prstGeom prst="rect">
              <a:avLst/>
            </a:prstGeom>
          </p:spPr>
          <p:txBody>
            <a:bodyPr wrap="square">
              <a:spAutoFit/>
            </a:bodyPr>
            <a:lstStyle/>
            <a:p>
              <a:pPr defTabSz="720000"/>
              <a:r>
                <a:rPr lang="fr-FR" sz="6000" dirty="0">
                  <a:solidFill>
                    <a:srgbClr val="C00000"/>
                  </a:solidFill>
                  <a:latin typeface="Angie BlackOpen" pitchFamily="50" charset="0"/>
                </a:rPr>
                <a:t>11</a:t>
              </a:r>
              <a:r>
                <a:rPr lang="fr-FR" sz="8000" dirty="0">
                  <a:solidFill>
                    <a:srgbClr val="C00000"/>
                  </a:solidFill>
                  <a:latin typeface="Angie BlackOpen" pitchFamily="50" charset="0"/>
                </a:rPr>
                <a:t> </a:t>
              </a:r>
            </a:p>
          </p:txBody>
        </p:sp>
      </p:grpSp>
      <p:grpSp>
        <p:nvGrpSpPr>
          <p:cNvPr id="21" name="Groupe 20">
            <a:extLst>
              <a:ext uri="{FF2B5EF4-FFF2-40B4-BE49-F238E27FC236}">
                <a16:creationId xmlns:a16="http://schemas.microsoft.com/office/drawing/2014/main" id="{B56DFC36-B231-4D50-8D55-A7566BFA93C8}"/>
              </a:ext>
            </a:extLst>
          </p:cNvPr>
          <p:cNvGrpSpPr/>
          <p:nvPr/>
        </p:nvGrpSpPr>
        <p:grpSpPr>
          <a:xfrm>
            <a:off x="2054402" y="790427"/>
            <a:ext cx="2570889" cy="1407752"/>
            <a:chOff x="5708323" y="1756779"/>
            <a:chExt cx="2674303" cy="1267495"/>
          </a:xfrm>
        </p:grpSpPr>
        <p:sp>
          <p:nvSpPr>
            <p:cNvPr id="22" name="ZoneTexte 21">
              <a:extLst>
                <a:ext uri="{FF2B5EF4-FFF2-40B4-BE49-F238E27FC236}">
                  <a16:creationId xmlns:a16="http://schemas.microsoft.com/office/drawing/2014/main" id="{73ACCF63-4847-4122-B75D-6B15F168A120}"/>
                </a:ext>
              </a:extLst>
            </p:cNvPr>
            <p:cNvSpPr txBox="1"/>
            <p:nvPr/>
          </p:nvSpPr>
          <p:spPr>
            <a:xfrm>
              <a:off x="5708323" y="2691739"/>
              <a:ext cx="2330247" cy="332535"/>
            </a:xfrm>
            <a:prstGeom prst="rect">
              <a:avLst/>
            </a:prstGeom>
            <a:noFill/>
          </p:spPr>
          <p:txBody>
            <a:bodyPr wrap="square" rtlCol="0">
              <a:spAutoFit/>
            </a:bodyPr>
            <a:lstStyle/>
            <a:p>
              <a:pPr algn="ctr"/>
              <a:r>
                <a:rPr lang="fr-FR" b="1" dirty="0">
                  <a:latin typeface="Arial Narrow" panose="020B0606020202030204" pitchFamily="34" charset="0"/>
                </a:rPr>
                <a:t>Défis relevés </a:t>
              </a:r>
            </a:p>
          </p:txBody>
        </p:sp>
        <p:sp>
          <p:nvSpPr>
            <p:cNvPr id="23" name="Rectangle 22">
              <a:extLst>
                <a:ext uri="{FF2B5EF4-FFF2-40B4-BE49-F238E27FC236}">
                  <a16:creationId xmlns:a16="http://schemas.microsoft.com/office/drawing/2014/main" id="{B7292735-D343-4274-8263-3E6C4A8539D5}"/>
                </a:ext>
              </a:extLst>
            </p:cNvPr>
            <p:cNvSpPr/>
            <p:nvPr/>
          </p:nvSpPr>
          <p:spPr>
            <a:xfrm>
              <a:off x="6415271" y="1756779"/>
              <a:ext cx="1967355" cy="1191582"/>
            </a:xfrm>
            <a:prstGeom prst="rect">
              <a:avLst/>
            </a:prstGeom>
          </p:spPr>
          <p:txBody>
            <a:bodyPr wrap="square">
              <a:spAutoFit/>
            </a:bodyPr>
            <a:lstStyle/>
            <a:p>
              <a:pPr defTabSz="720000"/>
              <a:r>
                <a:rPr lang="fr-FR" sz="4000" b="1" dirty="0">
                  <a:solidFill>
                    <a:srgbClr val="C00000"/>
                  </a:solidFill>
                  <a:latin typeface="Angie BlackOpen" pitchFamily="50" charset="0"/>
                </a:rPr>
                <a:t>19</a:t>
              </a:r>
              <a:r>
                <a:rPr lang="fr-FR" sz="8000" b="1" dirty="0">
                  <a:solidFill>
                    <a:srgbClr val="C00000"/>
                  </a:solidFill>
                  <a:latin typeface="Angie BlackOpen" pitchFamily="50" charset="0"/>
                </a:rPr>
                <a:t> </a:t>
              </a:r>
            </a:p>
          </p:txBody>
        </p:sp>
      </p:grpSp>
      <p:grpSp>
        <p:nvGrpSpPr>
          <p:cNvPr id="24" name="Groupe 23">
            <a:extLst>
              <a:ext uri="{FF2B5EF4-FFF2-40B4-BE49-F238E27FC236}">
                <a16:creationId xmlns:a16="http://schemas.microsoft.com/office/drawing/2014/main" id="{3C188B4E-1F9C-49C2-B9A2-5B3815523309}"/>
              </a:ext>
            </a:extLst>
          </p:cNvPr>
          <p:cNvGrpSpPr/>
          <p:nvPr/>
        </p:nvGrpSpPr>
        <p:grpSpPr>
          <a:xfrm>
            <a:off x="3564018" y="765995"/>
            <a:ext cx="2570889" cy="1407752"/>
            <a:chOff x="5708323" y="1756779"/>
            <a:chExt cx="2674303" cy="1267495"/>
          </a:xfrm>
        </p:grpSpPr>
        <p:sp>
          <p:nvSpPr>
            <p:cNvPr id="25" name="ZoneTexte 24">
              <a:extLst>
                <a:ext uri="{FF2B5EF4-FFF2-40B4-BE49-F238E27FC236}">
                  <a16:creationId xmlns:a16="http://schemas.microsoft.com/office/drawing/2014/main" id="{223AC56B-744B-4A28-9C4E-05478FDBB0E2}"/>
                </a:ext>
              </a:extLst>
            </p:cNvPr>
            <p:cNvSpPr txBox="1"/>
            <p:nvPr/>
          </p:nvSpPr>
          <p:spPr>
            <a:xfrm>
              <a:off x="5708323" y="2691739"/>
              <a:ext cx="2330247" cy="332535"/>
            </a:xfrm>
            <a:prstGeom prst="rect">
              <a:avLst/>
            </a:prstGeom>
            <a:noFill/>
          </p:spPr>
          <p:txBody>
            <a:bodyPr wrap="square" rtlCol="0">
              <a:spAutoFit/>
            </a:bodyPr>
            <a:lstStyle/>
            <a:p>
              <a:pPr algn="ctr"/>
              <a:r>
                <a:rPr lang="fr-FR" b="1" dirty="0">
                  <a:latin typeface="Arial Narrow" panose="020B0606020202030204" pitchFamily="34" charset="0"/>
                </a:rPr>
                <a:t>Contributeurs </a:t>
              </a:r>
            </a:p>
          </p:txBody>
        </p:sp>
        <p:sp>
          <p:nvSpPr>
            <p:cNvPr id="26" name="Rectangle 25">
              <a:extLst>
                <a:ext uri="{FF2B5EF4-FFF2-40B4-BE49-F238E27FC236}">
                  <a16:creationId xmlns:a16="http://schemas.microsoft.com/office/drawing/2014/main" id="{B5B74008-8AE9-4B64-BD0A-41191AC4C32A}"/>
                </a:ext>
              </a:extLst>
            </p:cNvPr>
            <p:cNvSpPr/>
            <p:nvPr/>
          </p:nvSpPr>
          <p:spPr>
            <a:xfrm>
              <a:off x="6415271" y="1756779"/>
              <a:ext cx="1967355" cy="1191582"/>
            </a:xfrm>
            <a:prstGeom prst="rect">
              <a:avLst/>
            </a:prstGeom>
          </p:spPr>
          <p:txBody>
            <a:bodyPr wrap="square">
              <a:spAutoFit/>
            </a:bodyPr>
            <a:lstStyle/>
            <a:p>
              <a:pPr defTabSz="720000"/>
              <a:r>
                <a:rPr lang="fr-FR" sz="4000" b="1" dirty="0">
                  <a:solidFill>
                    <a:srgbClr val="C00000"/>
                  </a:solidFill>
                  <a:latin typeface="Angie BlackOpen" pitchFamily="50" charset="0"/>
                </a:rPr>
                <a:t>80</a:t>
              </a:r>
              <a:r>
                <a:rPr lang="fr-FR" sz="8000" b="1" dirty="0">
                  <a:solidFill>
                    <a:srgbClr val="C00000"/>
                  </a:solidFill>
                  <a:latin typeface="Angie BlackOpen" pitchFamily="50" charset="0"/>
                </a:rPr>
                <a:t> </a:t>
              </a:r>
            </a:p>
          </p:txBody>
        </p:sp>
      </p:grpSp>
      <p:sp>
        <p:nvSpPr>
          <p:cNvPr id="27" name="Espace réservé du numéro de diapositive 26"/>
          <p:cNvSpPr>
            <a:spLocks noGrp="1"/>
          </p:cNvSpPr>
          <p:nvPr>
            <p:ph type="sldNum" sz="quarter" idx="12"/>
          </p:nvPr>
        </p:nvSpPr>
        <p:spPr/>
        <p:txBody>
          <a:bodyPr/>
          <a:lstStyle/>
          <a:p>
            <a:fld id="{EF0C36C4-21FD-4EAB-BD22-171DEA5434D5}" type="slidenum">
              <a:rPr lang="fr-FR" smtClean="0"/>
              <a:pPr/>
              <a:t>12</a:t>
            </a:fld>
            <a:endParaRPr lang="fr-FR"/>
          </a:p>
        </p:txBody>
      </p:sp>
    </p:spTree>
    <p:extLst>
      <p:ext uri="{BB962C8B-B14F-4D97-AF65-F5344CB8AC3E}">
        <p14:creationId xmlns:p14="http://schemas.microsoft.com/office/powerpoint/2010/main" val="92457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4E506F-08DB-4609-AA96-5DA3015163B3}"/>
              </a:ext>
            </a:extLst>
          </p:cNvPr>
          <p:cNvSpPr/>
          <p:nvPr/>
        </p:nvSpPr>
        <p:spPr>
          <a:xfrm>
            <a:off x="323528" y="389358"/>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pic>
        <p:nvPicPr>
          <p:cNvPr id="3" name="Image 2">
            <a:extLst>
              <a:ext uri="{FF2B5EF4-FFF2-40B4-BE49-F238E27FC236}">
                <a16:creationId xmlns:a16="http://schemas.microsoft.com/office/drawing/2014/main" id="{0D58D944-E67C-4246-9146-34C8E5E332EE}"/>
              </a:ext>
            </a:extLst>
          </p:cNvPr>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rot="5400000">
            <a:off x="4455368" y="1772816"/>
            <a:ext cx="6858000" cy="3312368"/>
          </a:xfrm>
          <a:prstGeom prst="rect">
            <a:avLst/>
          </a:prstGeom>
        </p:spPr>
      </p:pic>
      <p:pic>
        <p:nvPicPr>
          <p:cNvPr id="6" name="Image 5">
            <a:extLst>
              <a:ext uri="{FF2B5EF4-FFF2-40B4-BE49-F238E27FC236}">
                <a16:creationId xmlns:a16="http://schemas.microsoft.com/office/drawing/2014/main" id="{295DB55B-6EEC-48FA-801B-5210FF9F91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3528" y="5445224"/>
            <a:ext cx="5616624" cy="1097405"/>
          </a:xfrm>
          <a:prstGeom prst="rect">
            <a:avLst/>
          </a:prstGeom>
        </p:spPr>
      </p:pic>
      <p:sp>
        <p:nvSpPr>
          <p:cNvPr id="21" name="Espace réservé du contenu 2">
            <a:extLst>
              <a:ext uri="{FF2B5EF4-FFF2-40B4-BE49-F238E27FC236}">
                <a16:creationId xmlns:a16="http://schemas.microsoft.com/office/drawing/2014/main" id="{085ACE18-8F26-4517-AAC0-7EC7E234D291}"/>
              </a:ext>
            </a:extLst>
          </p:cNvPr>
          <p:cNvSpPr txBox="1">
            <a:spLocks/>
          </p:cNvSpPr>
          <p:nvPr/>
        </p:nvSpPr>
        <p:spPr>
          <a:xfrm>
            <a:off x="540047" y="1196425"/>
            <a:ext cx="5040560" cy="5847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Arial Narrow" panose="020B0606020202030204" pitchFamily="34" charset="0"/>
                <a:hlinkClick r:id="rId5"/>
              </a:rPr>
              <a:t>Revivez en image La Grande Soirée Start Up de Territoire Figeac</a:t>
            </a:r>
            <a:endParaRPr lang="fr-FR" sz="1600" b="1" dirty="0">
              <a:latin typeface="Arial Narrow" panose="020B0606020202030204" pitchFamily="34" charset="0"/>
            </a:endParaRPr>
          </a:p>
          <a:p>
            <a:endParaRPr lang="fr-FR" dirty="0"/>
          </a:p>
          <a:p>
            <a:pPr marL="0" indent="0">
              <a:buFont typeface="Arial" panose="020B0604020202020204" pitchFamily="34" charset="0"/>
              <a:buNone/>
            </a:pPr>
            <a:endParaRPr lang="fr-FR" dirty="0"/>
          </a:p>
        </p:txBody>
      </p:sp>
      <p:pic>
        <p:nvPicPr>
          <p:cNvPr id="5" name="Image 4">
            <a:hlinkClick r:id="rId6"/>
            <a:extLst>
              <a:ext uri="{FF2B5EF4-FFF2-40B4-BE49-F238E27FC236}">
                <a16:creationId xmlns:a16="http://schemas.microsoft.com/office/drawing/2014/main" id="{5DF72901-5CA5-4093-834A-3D0C22FFE3B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40047" y="2009660"/>
            <a:ext cx="5292080" cy="2976795"/>
          </a:xfrm>
          <a:prstGeom prst="rect">
            <a:avLst/>
          </a:prstGeom>
        </p:spPr>
      </p:pic>
      <p:sp>
        <p:nvSpPr>
          <p:cNvPr id="7" name="Espace réservé du numéro de diapositive 6"/>
          <p:cNvSpPr>
            <a:spLocks noGrp="1"/>
          </p:cNvSpPr>
          <p:nvPr>
            <p:ph type="sldNum" sz="quarter" idx="12"/>
          </p:nvPr>
        </p:nvSpPr>
        <p:spPr/>
        <p:txBody>
          <a:bodyPr/>
          <a:lstStyle/>
          <a:p>
            <a:fld id="{EF0C36C4-21FD-4EAB-BD22-171DEA5434D5}" type="slidenum">
              <a:rPr lang="fr-FR" smtClean="0"/>
              <a:pPr/>
              <a:t>13</a:t>
            </a:fld>
            <a:endParaRPr lang="fr-FR"/>
          </a:p>
        </p:txBody>
      </p:sp>
    </p:spTree>
    <p:extLst>
      <p:ext uri="{BB962C8B-B14F-4D97-AF65-F5344CB8AC3E}">
        <p14:creationId xmlns:p14="http://schemas.microsoft.com/office/powerpoint/2010/main" val="345484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23528" y="832264"/>
            <a:ext cx="5040560" cy="584775"/>
          </a:xfrm>
        </p:spPr>
        <p:txBody>
          <a:bodyPr>
            <a:normAutofit/>
          </a:bodyPr>
          <a:lstStyle/>
          <a:p>
            <a:pPr marL="0" indent="0">
              <a:buNone/>
            </a:pPr>
            <a:r>
              <a:rPr lang="fr-FR" sz="2400" dirty="0">
                <a:latin typeface="Arial Narrow" panose="020B0606020202030204" pitchFamily="34" charset="0"/>
              </a:rPr>
              <a:t>Les projets mutualisés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23528" y="389358"/>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sp>
        <p:nvSpPr>
          <p:cNvPr id="5" name="ZoneTexte 4">
            <a:extLst>
              <a:ext uri="{FF2B5EF4-FFF2-40B4-BE49-F238E27FC236}">
                <a16:creationId xmlns:a16="http://schemas.microsoft.com/office/drawing/2014/main" id="{B6FE907A-68AA-4DF8-A313-A4AB3CAD35F3}"/>
              </a:ext>
            </a:extLst>
          </p:cNvPr>
          <p:cNvSpPr txBox="1"/>
          <p:nvPr/>
        </p:nvSpPr>
        <p:spPr>
          <a:xfrm>
            <a:off x="335353" y="1205463"/>
            <a:ext cx="5520552" cy="5847755"/>
          </a:xfrm>
          <a:prstGeom prst="rect">
            <a:avLst/>
          </a:prstGeom>
          <a:noFill/>
        </p:spPr>
        <p:txBody>
          <a:bodyPr wrap="square" rtlCol="0">
            <a:spAutoFit/>
          </a:bodyPr>
          <a:lstStyle/>
          <a:p>
            <a:endParaRPr lang="fr-FR" dirty="0">
              <a:latin typeface="Arial Narrow" panose="020B0606020202030204" pitchFamily="34" charset="0"/>
            </a:endParaRPr>
          </a:p>
          <a:p>
            <a:r>
              <a:rPr lang="fr-FR" b="1" dirty="0">
                <a:latin typeface="Arial Narrow" panose="020B0606020202030204" pitchFamily="34" charset="0"/>
              </a:rPr>
              <a:t>FIGEAC’TABLE </a:t>
            </a:r>
          </a:p>
          <a:p>
            <a:endParaRPr lang="fr-FR" b="1" dirty="0">
              <a:latin typeface="Arial Narrow" panose="020B0606020202030204" pitchFamily="34" charset="0"/>
            </a:endParaRPr>
          </a:p>
          <a:p>
            <a:r>
              <a:rPr lang="fr-FR" sz="1400" dirty="0" err="1">
                <a:latin typeface="Arial Narrow" panose="020B0606020202030204" pitchFamily="34" charset="0"/>
              </a:rPr>
              <a:t>Figeac’table</a:t>
            </a:r>
            <a:r>
              <a:rPr lang="fr-FR" sz="1400" dirty="0">
                <a:latin typeface="Arial Narrow" panose="020B0606020202030204" pitchFamily="34" charset="0"/>
              </a:rPr>
              <a:t> est un groupe de citoyens engagé pour favoriser les circuits de proximité et une alimentation de qualité sur le territoire. </a:t>
            </a:r>
          </a:p>
          <a:p>
            <a:endParaRPr lang="fr-FR" sz="1000" b="1" dirty="0">
              <a:latin typeface="Arial Narrow" panose="020B0606020202030204" pitchFamily="34" charset="0"/>
            </a:endParaRPr>
          </a:p>
          <a:p>
            <a:r>
              <a:rPr lang="fr-FR" sz="1400" b="1" dirty="0">
                <a:latin typeface="Arial Narrow" panose="020B0606020202030204" pitchFamily="34" charset="0"/>
              </a:rPr>
              <a:t>Les acteurs engagés : </a:t>
            </a:r>
          </a:p>
          <a:p>
            <a:pPr marL="285750" indent="-285750">
              <a:buFont typeface="Arial" panose="020B0604020202020204" pitchFamily="34" charset="0"/>
              <a:buChar char="•"/>
            </a:pPr>
            <a:r>
              <a:rPr lang="fr-FR" sz="1400" dirty="0">
                <a:latin typeface="Arial Narrow" panose="020B0606020202030204" pitchFamily="34" charset="0"/>
              </a:rPr>
              <a:t>des citoyens,</a:t>
            </a:r>
          </a:p>
          <a:p>
            <a:pPr marL="285750" indent="-285750">
              <a:buFont typeface="Arial" panose="020B0604020202020204" pitchFamily="34" charset="0"/>
              <a:buChar char="•"/>
            </a:pPr>
            <a:r>
              <a:rPr lang="fr-FR" sz="1400" dirty="0">
                <a:latin typeface="Arial Narrow" panose="020B0606020202030204" pitchFamily="34" charset="0"/>
              </a:rPr>
              <a:t> techniciens agricoles de la coopérative Ferme de Figeac, </a:t>
            </a:r>
          </a:p>
          <a:p>
            <a:pPr marL="285750" indent="-285750">
              <a:buFont typeface="Arial" panose="020B0604020202020204" pitchFamily="34" charset="0"/>
              <a:buChar char="•"/>
            </a:pPr>
            <a:r>
              <a:rPr lang="fr-FR" sz="1400" dirty="0">
                <a:latin typeface="Arial Narrow" panose="020B0606020202030204" pitchFamily="34" charset="0"/>
              </a:rPr>
              <a:t>agriculteurs, </a:t>
            </a:r>
          </a:p>
          <a:p>
            <a:pPr marL="285750" indent="-285750">
              <a:buFont typeface="Arial" panose="020B0604020202020204" pitchFamily="34" charset="0"/>
              <a:buChar char="•"/>
            </a:pPr>
            <a:r>
              <a:rPr lang="fr-FR" sz="1400" dirty="0">
                <a:latin typeface="Arial Narrow" panose="020B0606020202030204" pitchFamily="34" charset="0"/>
              </a:rPr>
              <a:t>l’association « passeuses de goût », </a:t>
            </a:r>
          </a:p>
          <a:p>
            <a:pPr marL="285750" indent="-285750">
              <a:buFont typeface="Arial" panose="020B0604020202020204" pitchFamily="34" charset="0"/>
              <a:buChar char="•"/>
            </a:pPr>
            <a:r>
              <a:rPr lang="fr-FR" sz="1400" dirty="0">
                <a:latin typeface="Arial Narrow" panose="020B0606020202030204" pitchFamily="34" charset="0"/>
              </a:rPr>
              <a:t>chargés de mission du PAT Ouest-Aveyron, </a:t>
            </a:r>
          </a:p>
          <a:p>
            <a:pPr marL="285750" indent="-285750">
              <a:buFont typeface="Arial" panose="020B0604020202020204" pitchFamily="34" charset="0"/>
              <a:buChar char="•"/>
            </a:pPr>
            <a:r>
              <a:rPr lang="fr-FR" sz="1400" dirty="0">
                <a:latin typeface="Arial Narrow" panose="020B0606020202030204" pitchFamily="34" charset="0"/>
              </a:rPr>
              <a:t>syndicat du bassin  Célé Lot médian, </a:t>
            </a:r>
          </a:p>
          <a:p>
            <a:pPr marL="285750" indent="-285750">
              <a:buFont typeface="Arial" panose="020B0604020202020204" pitchFamily="34" charset="0"/>
              <a:buChar char="•"/>
            </a:pPr>
            <a:r>
              <a:rPr lang="fr-FR" sz="1400" dirty="0">
                <a:latin typeface="Arial Narrow" panose="020B0606020202030204" pitchFamily="34" charset="0"/>
              </a:rPr>
              <a:t>élus, </a:t>
            </a:r>
          </a:p>
          <a:p>
            <a:pPr marL="285750" indent="-285750">
              <a:buFont typeface="Arial" panose="020B0604020202020204" pitchFamily="34" charset="0"/>
              <a:buChar char="•"/>
            </a:pPr>
            <a:r>
              <a:rPr lang="fr-FR" sz="1400" dirty="0">
                <a:latin typeface="Arial Narrow" panose="020B0606020202030204" pitchFamily="34" charset="0"/>
              </a:rPr>
              <a:t>assemblée citoyenne de Figeac</a:t>
            </a:r>
          </a:p>
          <a:p>
            <a:pPr marL="285750" indent="-285750">
              <a:buFont typeface="Arial" panose="020B0604020202020204" pitchFamily="34" charset="0"/>
              <a:buChar char="•"/>
            </a:pPr>
            <a:endParaRPr lang="fr-FR" sz="1400" b="1" dirty="0">
              <a:latin typeface="Arial Narrow" panose="020B0606020202030204" pitchFamily="34" charset="0"/>
            </a:endParaRPr>
          </a:p>
          <a:p>
            <a:r>
              <a:rPr lang="fr-FR" sz="1400" b="1" dirty="0">
                <a:latin typeface="Arial Narrow" panose="020B0606020202030204" pitchFamily="34" charset="0"/>
              </a:rPr>
              <a:t>Une action phare de l’année : </a:t>
            </a:r>
            <a:r>
              <a:rPr lang="fr-FR" sz="1400" dirty="0">
                <a:latin typeface="Arial Narrow" panose="020B0606020202030204" pitchFamily="34" charset="0"/>
              </a:rPr>
              <a:t>Organisation d’un ciné débat dans le cadre du mardi Figeacteurs. Diffusion du film « Faut-il arrêter de manger des animaux ? » dans le cadre du festival </a:t>
            </a:r>
            <a:r>
              <a:rPr lang="fr-FR" sz="1400" dirty="0" err="1">
                <a:latin typeface="Arial Narrow" panose="020B0606020202030204" pitchFamily="34" charset="0"/>
              </a:rPr>
              <a:t>Alimenterre</a:t>
            </a:r>
            <a:r>
              <a:rPr lang="fr-FR" sz="1400" dirty="0">
                <a:latin typeface="Arial Narrow" panose="020B0606020202030204" pitchFamily="34" charset="0"/>
              </a:rPr>
              <a:t>  - Festival CFSI (Comité Français pour la Solidarité Internationale) du 15 octobre au 30 novembre chaque année. La soirée a réuni monde agricole et autres publics et a permis un débat constructif et apaisé sur le thème : Est-il possible de manger de la viande en respectant le bien-être animal, la planète et notre santé ?</a:t>
            </a:r>
          </a:p>
          <a:p>
            <a:r>
              <a:rPr lang="fr-FR" dirty="0"/>
              <a:t> </a:t>
            </a:r>
          </a:p>
          <a:p>
            <a:endParaRPr lang="fr-FR" sz="1200" b="1" dirty="0">
              <a:solidFill>
                <a:srgbClr val="FF0000"/>
              </a:solidFill>
              <a:latin typeface="Arial Narrow" panose="020B0606020202030204" pitchFamily="34" charset="0"/>
            </a:endParaRPr>
          </a:p>
        </p:txBody>
      </p:sp>
      <p:pic>
        <p:nvPicPr>
          <p:cNvPr id="6" name="Image 5">
            <a:extLst>
              <a:ext uri="{FF2B5EF4-FFF2-40B4-BE49-F238E27FC236}">
                <a16:creationId xmlns:a16="http://schemas.microsoft.com/office/drawing/2014/main" id="{46E6D9AE-2A98-49EB-BC72-E5FD014AB63E}"/>
              </a:ext>
            </a:extLst>
          </p:cNvPr>
          <p:cNvPicPr/>
          <p:nvPr/>
        </p:nvPicPr>
        <p:blipFill>
          <a:blip r:embed="rId3" cstate="screen"/>
          <a:srcRect/>
          <a:stretch>
            <a:fillRect/>
          </a:stretch>
        </p:blipFill>
        <p:spPr bwMode="auto">
          <a:xfrm>
            <a:off x="4487501" y="6423832"/>
            <a:ext cx="867648" cy="348119"/>
          </a:xfrm>
          <a:prstGeom prst="rect">
            <a:avLst/>
          </a:prstGeom>
          <a:noFill/>
          <a:ln w="9525">
            <a:noFill/>
            <a:round/>
            <a:headEnd/>
            <a:tailEnd/>
          </a:ln>
        </p:spPr>
      </p:pic>
      <p:grpSp>
        <p:nvGrpSpPr>
          <p:cNvPr id="8" name="Groupe 7">
            <a:extLst>
              <a:ext uri="{FF2B5EF4-FFF2-40B4-BE49-F238E27FC236}">
                <a16:creationId xmlns:a16="http://schemas.microsoft.com/office/drawing/2014/main" id="{471B13B6-30D5-4A35-9550-EEC57F07BEE9}"/>
              </a:ext>
            </a:extLst>
          </p:cNvPr>
          <p:cNvGrpSpPr/>
          <p:nvPr/>
        </p:nvGrpSpPr>
        <p:grpSpPr>
          <a:xfrm>
            <a:off x="3916038" y="620688"/>
            <a:ext cx="2240138" cy="1362883"/>
            <a:chOff x="3398328" y="1818645"/>
            <a:chExt cx="2330247" cy="1301466"/>
          </a:xfrm>
        </p:grpSpPr>
        <p:sp>
          <p:nvSpPr>
            <p:cNvPr id="9" name="ZoneTexte 8">
              <a:extLst>
                <a:ext uri="{FF2B5EF4-FFF2-40B4-BE49-F238E27FC236}">
                  <a16:creationId xmlns:a16="http://schemas.microsoft.com/office/drawing/2014/main" id="{44351CB1-DCBB-483C-8D44-CCD7BAFEF3C5}"/>
                </a:ext>
              </a:extLst>
            </p:cNvPr>
            <p:cNvSpPr txBox="1"/>
            <p:nvPr/>
          </p:nvSpPr>
          <p:spPr>
            <a:xfrm>
              <a:off x="3398328" y="2767423"/>
              <a:ext cx="2330247" cy="352688"/>
            </a:xfrm>
            <a:prstGeom prst="rect">
              <a:avLst/>
            </a:prstGeom>
            <a:noFill/>
          </p:spPr>
          <p:txBody>
            <a:bodyPr wrap="square" rtlCol="0">
              <a:spAutoFit/>
            </a:bodyPr>
            <a:lstStyle/>
            <a:p>
              <a:pPr algn="ctr"/>
              <a:r>
                <a:rPr lang="fr-FR" b="1" dirty="0">
                  <a:latin typeface="Arial Narrow" panose="020B0606020202030204" pitchFamily="34" charset="0"/>
                </a:rPr>
                <a:t>Rencontres en 2019</a:t>
              </a:r>
            </a:p>
          </p:txBody>
        </p:sp>
        <p:sp>
          <p:nvSpPr>
            <p:cNvPr id="10" name="Rectangle 9">
              <a:extLst>
                <a:ext uri="{FF2B5EF4-FFF2-40B4-BE49-F238E27FC236}">
                  <a16:creationId xmlns:a16="http://schemas.microsoft.com/office/drawing/2014/main" id="{602C883C-0F75-4E24-BDE8-F3B17A64CD30}"/>
                </a:ext>
              </a:extLst>
            </p:cNvPr>
            <p:cNvSpPr/>
            <p:nvPr/>
          </p:nvSpPr>
          <p:spPr>
            <a:xfrm>
              <a:off x="4181672" y="1818645"/>
              <a:ext cx="1171451" cy="1263800"/>
            </a:xfrm>
            <a:prstGeom prst="rect">
              <a:avLst/>
            </a:prstGeom>
          </p:spPr>
          <p:txBody>
            <a:bodyPr wrap="square">
              <a:spAutoFit/>
            </a:bodyPr>
            <a:lstStyle/>
            <a:p>
              <a:pPr defTabSz="720000"/>
              <a:r>
                <a:rPr lang="fr-FR" sz="6000" b="1" dirty="0">
                  <a:solidFill>
                    <a:srgbClr val="C00000"/>
                  </a:solidFill>
                  <a:latin typeface="Angie BlackOpen" pitchFamily="50" charset="0"/>
                </a:rPr>
                <a:t>4</a:t>
              </a:r>
              <a:r>
                <a:rPr lang="fr-FR" sz="8000" b="1" dirty="0">
                  <a:solidFill>
                    <a:srgbClr val="C00000"/>
                  </a:solidFill>
                  <a:latin typeface="Angie BlackOpen" pitchFamily="50" charset="0"/>
                </a:rPr>
                <a:t> </a:t>
              </a:r>
            </a:p>
          </p:txBody>
        </p:sp>
      </p:grpSp>
      <p:grpSp>
        <p:nvGrpSpPr>
          <p:cNvPr id="11" name="Groupe 10">
            <a:extLst>
              <a:ext uri="{FF2B5EF4-FFF2-40B4-BE49-F238E27FC236}">
                <a16:creationId xmlns:a16="http://schemas.microsoft.com/office/drawing/2014/main" id="{9BB4E5A8-0A0F-4631-B172-0B845F88A176}"/>
              </a:ext>
            </a:extLst>
          </p:cNvPr>
          <p:cNvGrpSpPr/>
          <p:nvPr/>
        </p:nvGrpSpPr>
        <p:grpSpPr>
          <a:xfrm>
            <a:off x="3844030" y="3129527"/>
            <a:ext cx="2240138" cy="1348507"/>
            <a:chOff x="3602274" y="1818645"/>
            <a:chExt cx="2330247" cy="1287738"/>
          </a:xfrm>
        </p:grpSpPr>
        <p:sp>
          <p:nvSpPr>
            <p:cNvPr id="13" name="ZoneTexte 12">
              <a:extLst>
                <a:ext uri="{FF2B5EF4-FFF2-40B4-BE49-F238E27FC236}">
                  <a16:creationId xmlns:a16="http://schemas.microsoft.com/office/drawing/2014/main" id="{57A834CB-7362-4390-AB18-584478130185}"/>
                </a:ext>
              </a:extLst>
            </p:cNvPr>
            <p:cNvSpPr txBox="1"/>
            <p:nvPr/>
          </p:nvSpPr>
          <p:spPr>
            <a:xfrm>
              <a:off x="3602274" y="2753695"/>
              <a:ext cx="2330247" cy="352688"/>
            </a:xfrm>
            <a:prstGeom prst="rect">
              <a:avLst/>
            </a:prstGeom>
            <a:noFill/>
          </p:spPr>
          <p:txBody>
            <a:bodyPr wrap="square" rtlCol="0">
              <a:spAutoFit/>
            </a:bodyPr>
            <a:lstStyle/>
            <a:p>
              <a:pPr algn="ctr"/>
              <a:r>
                <a:rPr lang="fr-FR" b="1" dirty="0">
                  <a:latin typeface="Arial Narrow" panose="020B0606020202030204" pitchFamily="34" charset="0"/>
                </a:rPr>
                <a:t>Personnes engagées </a:t>
              </a:r>
            </a:p>
          </p:txBody>
        </p:sp>
        <p:sp>
          <p:nvSpPr>
            <p:cNvPr id="14" name="Rectangle 13">
              <a:extLst>
                <a:ext uri="{FF2B5EF4-FFF2-40B4-BE49-F238E27FC236}">
                  <a16:creationId xmlns:a16="http://schemas.microsoft.com/office/drawing/2014/main" id="{30A00B97-6BB2-4F67-A30B-306A58542C98}"/>
                </a:ext>
              </a:extLst>
            </p:cNvPr>
            <p:cNvSpPr/>
            <p:nvPr/>
          </p:nvSpPr>
          <p:spPr>
            <a:xfrm>
              <a:off x="4181672" y="1818645"/>
              <a:ext cx="1171451" cy="1263800"/>
            </a:xfrm>
            <a:prstGeom prst="rect">
              <a:avLst/>
            </a:prstGeom>
          </p:spPr>
          <p:txBody>
            <a:bodyPr wrap="square">
              <a:spAutoFit/>
            </a:bodyPr>
            <a:lstStyle/>
            <a:p>
              <a:pPr defTabSz="720000"/>
              <a:r>
                <a:rPr lang="fr-FR" sz="6000" b="1" dirty="0">
                  <a:solidFill>
                    <a:srgbClr val="C00000"/>
                  </a:solidFill>
                  <a:latin typeface="Angie BlackOpen" pitchFamily="50" charset="0"/>
                </a:rPr>
                <a:t>10</a:t>
              </a:r>
              <a:r>
                <a:rPr lang="fr-FR" sz="8000" b="1" dirty="0">
                  <a:solidFill>
                    <a:srgbClr val="C00000"/>
                  </a:solidFill>
                  <a:latin typeface="Angie BlackOpen" pitchFamily="50" charset="0"/>
                </a:rPr>
                <a:t> </a:t>
              </a:r>
            </a:p>
          </p:txBody>
        </p:sp>
      </p:grpSp>
      <p:pic>
        <p:nvPicPr>
          <p:cNvPr id="15" name="Image 14">
            <a:extLst>
              <a:ext uri="{FF2B5EF4-FFF2-40B4-BE49-F238E27FC236}">
                <a16:creationId xmlns:a16="http://schemas.microsoft.com/office/drawing/2014/main" id="{B241A752-B1D9-4AA6-BA94-A108F6641A17}"/>
              </a:ext>
            </a:extLst>
          </p:cNvPr>
          <p:cNvPicPr>
            <a:picLocks noChangeAspect="1"/>
          </p:cNvPicPr>
          <p:nvPr/>
        </p:nvPicPr>
        <p:blipFill rotWithShape="1">
          <a:blip r:embed="rId4" cstate="screen">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257958" y="8146"/>
            <a:ext cx="4002674" cy="6849854"/>
          </a:xfrm>
          <a:prstGeom prst="rect">
            <a:avLst/>
          </a:prstGeom>
        </p:spPr>
      </p:pic>
      <p:sp>
        <p:nvSpPr>
          <p:cNvPr id="16" name="Espace réservé du numéro de diapositive 15"/>
          <p:cNvSpPr>
            <a:spLocks noGrp="1"/>
          </p:cNvSpPr>
          <p:nvPr>
            <p:ph type="sldNum" sz="quarter" idx="12"/>
          </p:nvPr>
        </p:nvSpPr>
        <p:spPr/>
        <p:txBody>
          <a:bodyPr/>
          <a:lstStyle/>
          <a:p>
            <a:fld id="{EF0C36C4-21FD-4EAB-BD22-171DEA5434D5}" type="slidenum">
              <a:rPr lang="fr-FR" smtClean="0"/>
              <a:pPr/>
              <a:t>14</a:t>
            </a:fld>
            <a:endParaRPr lang="fr-FR"/>
          </a:p>
        </p:txBody>
      </p:sp>
    </p:spTree>
    <p:extLst>
      <p:ext uri="{BB962C8B-B14F-4D97-AF65-F5344CB8AC3E}">
        <p14:creationId xmlns:p14="http://schemas.microsoft.com/office/powerpoint/2010/main" val="367986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69872" y="938072"/>
            <a:ext cx="5040560" cy="584775"/>
          </a:xfrm>
        </p:spPr>
        <p:txBody>
          <a:bodyPr>
            <a:normAutofit/>
          </a:bodyPr>
          <a:lstStyle/>
          <a:p>
            <a:pPr marL="0" indent="0">
              <a:buNone/>
            </a:pPr>
            <a:r>
              <a:rPr lang="fr-FR" sz="2400" dirty="0">
                <a:latin typeface="Arial Narrow" panose="020B0606020202030204" pitchFamily="34" charset="0"/>
              </a:rPr>
              <a:t>Les projets mutualisés </a:t>
            </a:r>
          </a:p>
          <a:p>
            <a:endParaRPr lang="fr-FR" dirty="0"/>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23528" y="389358"/>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sp>
        <p:nvSpPr>
          <p:cNvPr id="5" name="ZoneTexte 4">
            <a:extLst>
              <a:ext uri="{FF2B5EF4-FFF2-40B4-BE49-F238E27FC236}">
                <a16:creationId xmlns:a16="http://schemas.microsoft.com/office/drawing/2014/main" id="{B6FE907A-68AA-4DF8-A313-A4AB3CAD35F3}"/>
              </a:ext>
            </a:extLst>
          </p:cNvPr>
          <p:cNvSpPr txBox="1"/>
          <p:nvPr/>
        </p:nvSpPr>
        <p:spPr>
          <a:xfrm>
            <a:off x="323528" y="1924729"/>
            <a:ext cx="4947803" cy="5078313"/>
          </a:xfrm>
          <a:prstGeom prst="rect">
            <a:avLst/>
          </a:prstGeom>
          <a:noFill/>
        </p:spPr>
        <p:txBody>
          <a:bodyPr wrap="square" rtlCol="0">
            <a:spAutoFit/>
          </a:bodyPr>
          <a:lstStyle/>
          <a:p>
            <a:r>
              <a:rPr lang="fr-FR" b="1" dirty="0">
                <a:latin typeface="Arial Narrow" panose="020B0606020202030204" pitchFamily="34" charset="0"/>
              </a:rPr>
              <a:t>RÊVONS NOS VILLAGES </a:t>
            </a:r>
          </a:p>
          <a:p>
            <a:pPr algn="just"/>
            <a:r>
              <a:rPr lang="fr-FR" sz="1200" dirty="0">
                <a:latin typeface="Arial Narrow" panose="020B0606020202030204" pitchFamily="34" charset="0"/>
              </a:rPr>
              <a:t>Figeacteurs a participé  à l’animation d’un groupe projet d’u</a:t>
            </a:r>
            <a:r>
              <a:rPr lang="fr-FR" sz="1200" dirty="0"/>
              <a:t>ne vingtaine de </a:t>
            </a:r>
            <a:r>
              <a:rPr lang="fr-FR" sz="1200" dirty="0">
                <a:latin typeface="Arial Narrow" panose="020B0606020202030204" pitchFamily="34" charset="0"/>
              </a:rPr>
              <a:t>personnes qui se sont investies pendant plus d’un an: des habitants, des élus et des acteurs économiques  pour dynamiser les villages du plateau de Felzins (Felzins, Saint Félix, Saint Jean Mirabel, </a:t>
            </a:r>
            <a:r>
              <a:rPr lang="fr-FR" sz="1200" dirty="0" err="1">
                <a:latin typeface="Arial Narrow" panose="020B0606020202030204" pitchFamily="34" charset="0"/>
              </a:rPr>
              <a:t>Cuzac</a:t>
            </a:r>
            <a:r>
              <a:rPr lang="fr-FR" sz="1200" dirty="0">
                <a:latin typeface="Arial Narrow" panose="020B0606020202030204" pitchFamily="34" charset="0"/>
              </a:rPr>
              <a:t>, </a:t>
            </a:r>
            <a:r>
              <a:rPr lang="fr-FR" sz="1200" dirty="0" err="1">
                <a:latin typeface="Arial Narrow" panose="020B0606020202030204" pitchFamily="34" charset="0"/>
              </a:rPr>
              <a:t>Lentillac</a:t>
            </a:r>
            <a:r>
              <a:rPr lang="fr-FR" sz="1200" dirty="0">
                <a:latin typeface="Arial Narrow" panose="020B0606020202030204" pitchFamily="34" charset="0"/>
              </a:rPr>
              <a:t>). Ce groupe a été accompagné dans le cadre du dispositif de formation développement de l’ADEFPAT</a:t>
            </a:r>
          </a:p>
          <a:p>
            <a:endParaRPr lang="fr-FR" sz="1200" dirty="0"/>
          </a:p>
          <a:p>
            <a:pPr lvl="0"/>
            <a:r>
              <a:rPr lang="fr-FR" sz="1200" dirty="0">
                <a:latin typeface="Arial Narrow" panose="020B0606020202030204" pitchFamily="34" charset="0"/>
              </a:rPr>
              <a:t>Les  différentes étapes de l ’année 2019 : </a:t>
            </a:r>
          </a:p>
          <a:p>
            <a:pPr lvl="0"/>
            <a:r>
              <a:rPr lang="fr-FR" sz="1200" dirty="0">
                <a:latin typeface="Arial Narrow" panose="020B0606020202030204" pitchFamily="34" charset="0"/>
              </a:rPr>
              <a:t> </a:t>
            </a:r>
          </a:p>
          <a:p>
            <a:pPr marL="171450" lvl="0" indent="-171450">
              <a:buFont typeface="Arial" panose="020B0604020202020204" pitchFamily="34" charset="0"/>
              <a:buChar char="•"/>
            </a:pPr>
            <a:r>
              <a:rPr lang="fr-FR" sz="1200" dirty="0">
                <a:latin typeface="Arial Narrow" panose="020B0606020202030204" pitchFamily="34" charset="0"/>
              </a:rPr>
              <a:t>Une analyse des richesses et des faiblesses de nos villages</a:t>
            </a:r>
          </a:p>
          <a:p>
            <a:pPr marL="171450" lvl="0" indent="-171450">
              <a:buFont typeface="Arial" panose="020B0604020202020204" pitchFamily="34" charset="0"/>
              <a:buChar char="•"/>
            </a:pPr>
            <a:r>
              <a:rPr lang="fr-FR" sz="1200" dirty="0">
                <a:latin typeface="Arial Narrow" panose="020B0606020202030204" pitchFamily="34" charset="0"/>
              </a:rPr>
              <a:t>Une grande rencontre festive avec les habitants en mars pour recueillir des idées</a:t>
            </a:r>
          </a:p>
          <a:p>
            <a:pPr marL="171450" lvl="0" indent="-171450">
              <a:buFont typeface="Arial" panose="020B0604020202020204" pitchFamily="34" charset="0"/>
              <a:buChar char="•"/>
            </a:pPr>
            <a:r>
              <a:rPr lang="fr-FR" sz="1200" dirty="0">
                <a:latin typeface="Arial Narrow" panose="020B0606020202030204" pitchFamily="34" charset="0"/>
              </a:rPr>
              <a:t>Un programme d’actions concrètes à mettre en place</a:t>
            </a:r>
          </a:p>
          <a:p>
            <a:pPr marL="171450" lvl="0" indent="-171450">
              <a:buFont typeface="Arial" panose="020B0604020202020204" pitchFamily="34" charset="0"/>
              <a:buChar char="•"/>
            </a:pPr>
            <a:r>
              <a:rPr lang="fr-FR" sz="1200" dirty="0">
                <a:latin typeface="Arial Narrow" panose="020B0606020202030204" pitchFamily="34" charset="0"/>
              </a:rPr>
              <a:t> La création d’une association dédiée et l’obtention d’un financement de la CAF pour la création d’un Espace de Vie Sociale </a:t>
            </a:r>
          </a:p>
          <a:p>
            <a:pPr marL="171450" lvl="0" indent="-171450">
              <a:buFont typeface="Arial" panose="020B0604020202020204" pitchFamily="34" charset="0"/>
              <a:buChar char="•"/>
            </a:pPr>
            <a:endParaRPr lang="fr-FR" sz="1200" dirty="0">
              <a:latin typeface="Arial Narrow" panose="020B0606020202030204" pitchFamily="34" charset="0"/>
            </a:endParaRPr>
          </a:p>
          <a:p>
            <a:pPr lvl="0"/>
            <a:endParaRPr lang="fr-FR" sz="1200" b="1" dirty="0">
              <a:latin typeface="Arial Narrow" panose="020B0606020202030204" pitchFamily="34" charset="0"/>
            </a:endParaRPr>
          </a:p>
          <a:p>
            <a:pPr lvl="0"/>
            <a:endParaRPr lang="fr-FR" sz="1200" b="1" dirty="0">
              <a:latin typeface="Arial Narrow" panose="020B0606020202030204" pitchFamily="34" charset="0"/>
            </a:endParaRPr>
          </a:p>
          <a:p>
            <a:pPr lvl="0"/>
            <a:r>
              <a:rPr lang="fr-FR" sz="1200" b="1" dirty="0">
                <a:latin typeface="Arial Narrow" panose="020B0606020202030204" pitchFamily="34" charset="0"/>
              </a:rPr>
              <a:t>LES OBJECTIFS: RENFORCER L’ATTRACTIVITÉ ET LA COHÉSION SOCIALE DU TERRITOIRE</a:t>
            </a:r>
          </a:p>
          <a:p>
            <a:pPr marL="171450" lvl="0" indent="-171450">
              <a:buFont typeface="Arial" panose="020B0604020202020204" pitchFamily="34" charset="0"/>
              <a:buChar char="•"/>
            </a:pPr>
            <a:r>
              <a:rPr lang="fr-FR" sz="1200" b="1" dirty="0">
                <a:latin typeface="Arial Narrow" panose="020B0606020202030204" pitchFamily="34" charset="0"/>
              </a:rPr>
              <a:t>Renforcer le lien social</a:t>
            </a:r>
          </a:p>
          <a:p>
            <a:pPr marL="171450" lvl="0" indent="-171450">
              <a:buFont typeface="Arial" panose="020B0604020202020204" pitchFamily="34" charset="0"/>
              <a:buChar char="•"/>
            </a:pPr>
            <a:r>
              <a:rPr lang="fr-FR" sz="1200" b="1" dirty="0">
                <a:latin typeface="Arial Narrow" panose="020B0606020202030204" pitchFamily="34" charset="0"/>
              </a:rPr>
              <a:t>Développer de nouvelles actions pour les familles « les petits plus »</a:t>
            </a:r>
          </a:p>
          <a:p>
            <a:pPr marL="171450" lvl="0" indent="-171450">
              <a:buFont typeface="Arial" panose="020B0604020202020204" pitchFamily="34" charset="0"/>
              <a:buChar char="•"/>
            </a:pPr>
            <a:r>
              <a:rPr lang="fr-FR" sz="1200" b="1" dirty="0">
                <a:latin typeface="Arial Narrow" panose="020B0606020202030204" pitchFamily="34" charset="0"/>
              </a:rPr>
              <a:t>Faciliter l’accès à l’information</a:t>
            </a:r>
          </a:p>
          <a:p>
            <a:pPr marL="171450" lvl="0" indent="-171450">
              <a:buFont typeface="Arial" panose="020B0604020202020204" pitchFamily="34" charset="0"/>
              <a:buChar char="•"/>
            </a:pPr>
            <a:r>
              <a:rPr lang="fr-FR" sz="1200" b="1" dirty="0">
                <a:latin typeface="Arial Narrow" panose="020B0606020202030204" pitchFamily="34" charset="0"/>
              </a:rPr>
              <a:t>Soutenir les activités commerciales et artisanales</a:t>
            </a:r>
          </a:p>
          <a:p>
            <a:endParaRPr lang="fr-FR" sz="1200" dirty="0"/>
          </a:p>
          <a:p>
            <a:endParaRPr lang="fr-FR" sz="1200" b="1" dirty="0">
              <a:latin typeface="Arial Narrow" panose="020B0606020202030204" pitchFamily="34" charset="0"/>
            </a:endParaRPr>
          </a:p>
          <a:p>
            <a:endParaRPr lang="fr-FR" dirty="0">
              <a:latin typeface="Arial Narrow" panose="020B0606020202030204" pitchFamily="34" charset="0"/>
            </a:endParaRPr>
          </a:p>
        </p:txBody>
      </p:sp>
      <p:pic>
        <p:nvPicPr>
          <p:cNvPr id="3" name="Image 2">
            <a:extLst>
              <a:ext uri="{FF2B5EF4-FFF2-40B4-BE49-F238E27FC236}">
                <a16:creationId xmlns:a16="http://schemas.microsoft.com/office/drawing/2014/main" id="{33E61213-0A62-4B3F-99E3-839D722269D4}"/>
              </a:ext>
            </a:extLst>
          </p:cNvPr>
          <p:cNvPicPr>
            <a:picLocks noChangeAspect="1"/>
          </p:cNvPicPr>
          <p:nvPr/>
        </p:nvPicPr>
        <p:blipFill rotWithShape="1">
          <a:blip r:embed="rId3" cstate="screen">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flipH="1">
            <a:off x="6253849" y="-5676"/>
            <a:ext cx="3070679" cy="6910906"/>
          </a:xfrm>
          <a:prstGeom prst="rect">
            <a:avLst/>
          </a:prstGeom>
        </p:spPr>
      </p:pic>
      <p:pic>
        <p:nvPicPr>
          <p:cNvPr id="2050" name="Picture 2" descr="\\192.168.1.250\Nos documents\Figeacteurs\ACCOMPAGNEMENT PORTEURS DE PROJETS\Les chemins de l'eau Felzins\logo revons nos villages.jpg"/>
          <p:cNvPicPr>
            <a:picLocks noChangeAspect="1" noChangeArrowheads="1"/>
          </p:cNvPicPr>
          <p:nvPr/>
        </p:nvPicPr>
        <p:blipFill>
          <a:blip r:embed="rId4" cstate="screen"/>
          <a:srcRect/>
          <a:stretch>
            <a:fillRect/>
          </a:stretch>
        </p:blipFill>
        <p:spPr bwMode="auto">
          <a:xfrm>
            <a:off x="3995936" y="1120965"/>
            <a:ext cx="1189859" cy="985573"/>
          </a:xfrm>
          <a:prstGeom prst="rect">
            <a:avLst/>
          </a:prstGeom>
          <a:noFill/>
        </p:spPr>
      </p:pic>
      <p:sp>
        <p:nvSpPr>
          <p:cNvPr id="2" name="Rectangle à coins arrondis 1"/>
          <p:cNvSpPr/>
          <p:nvPr/>
        </p:nvSpPr>
        <p:spPr>
          <a:xfrm>
            <a:off x="251520" y="5008495"/>
            <a:ext cx="5124635" cy="1368152"/>
          </a:xfrm>
          <a:prstGeom prst="roundRect">
            <a:avLst/>
          </a:prstGeom>
          <a:noFill/>
          <a:ln>
            <a:solidFill>
              <a:srgbClr val="4A78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416417" y="5906614"/>
            <a:ext cx="1538756" cy="661395"/>
          </a:xfrm>
          <a:prstGeom prst="rect">
            <a:avLst/>
          </a:prstGeom>
        </p:spPr>
      </p:pic>
      <p:sp>
        <p:nvSpPr>
          <p:cNvPr id="9" name="Espace réservé du numéro de diapositive 8"/>
          <p:cNvSpPr>
            <a:spLocks noGrp="1"/>
          </p:cNvSpPr>
          <p:nvPr>
            <p:ph type="sldNum" sz="quarter" idx="12"/>
          </p:nvPr>
        </p:nvSpPr>
        <p:spPr/>
        <p:txBody>
          <a:bodyPr/>
          <a:lstStyle/>
          <a:p>
            <a:fld id="{EF0C36C4-21FD-4EAB-BD22-171DEA5434D5}" type="slidenum">
              <a:rPr lang="fr-FR" smtClean="0"/>
              <a:pPr/>
              <a:t>15</a:t>
            </a:fld>
            <a:endParaRPr lang="fr-FR"/>
          </a:p>
        </p:txBody>
      </p:sp>
    </p:spTree>
    <p:extLst>
      <p:ext uri="{BB962C8B-B14F-4D97-AF65-F5344CB8AC3E}">
        <p14:creationId xmlns:p14="http://schemas.microsoft.com/office/powerpoint/2010/main" val="32318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23528" y="974133"/>
            <a:ext cx="5040560" cy="584775"/>
          </a:xfrm>
        </p:spPr>
        <p:txBody>
          <a:bodyPr>
            <a:normAutofit/>
          </a:bodyPr>
          <a:lstStyle/>
          <a:p>
            <a:pPr marL="0" indent="0">
              <a:buNone/>
            </a:pPr>
            <a:r>
              <a:rPr lang="fr-FR" sz="2400" dirty="0">
                <a:latin typeface="Arial Narrow" panose="020B0606020202030204" pitchFamily="34" charset="0"/>
              </a:rPr>
              <a:t>Les projets mutualisés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23528" y="389358"/>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pic>
        <p:nvPicPr>
          <p:cNvPr id="6" name="Image 5">
            <a:extLst>
              <a:ext uri="{FF2B5EF4-FFF2-40B4-BE49-F238E27FC236}">
                <a16:creationId xmlns:a16="http://schemas.microsoft.com/office/drawing/2014/main" id="{46E6D9AE-2A98-49EB-BC72-E5FD014AB63E}"/>
              </a:ext>
            </a:extLst>
          </p:cNvPr>
          <p:cNvPicPr/>
          <p:nvPr/>
        </p:nvPicPr>
        <p:blipFill>
          <a:blip r:embed="rId3" cstate="screen"/>
          <a:srcRect/>
          <a:stretch>
            <a:fillRect/>
          </a:stretch>
        </p:blipFill>
        <p:spPr bwMode="auto">
          <a:xfrm>
            <a:off x="4487501" y="6423832"/>
            <a:ext cx="867648" cy="348119"/>
          </a:xfrm>
          <a:prstGeom prst="rect">
            <a:avLst/>
          </a:prstGeom>
          <a:noFill/>
          <a:ln w="9525">
            <a:noFill/>
            <a:round/>
            <a:headEnd/>
            <a:tailEnd/>
          </a:ln>
        </p:spPr>
      </p:pic>
      <p:grpSp>
        <p:nvGrpSpPr>
          <p:cNvPr id="2" name="Groupe 7">
            <a:extLst>
              <a:ext uri="{FF2B5EF4-FFF2-40B4-BE49-F238E27FC236}">
                <a16:creationId xmlns:a16="http://schemas.microsoft.com/office/drawing/2014/main" id="{695FD210-9DCA-4CE6-A0C9-1842C076EDA2}"/>
              </a:ext>
            </a:extLst>
          </p:cNvPr>
          <p:cNvGrpSpPr/>
          <p:nvPr/>
        </p:nvGrpSpPr>
        <p:grpSpPr>
          <a:xfrm>
            <a:off x="340286" y="1539461"/>
            <a:ext cx="5455851" cy="2290883"/>
            <a:chOff x="323528" y="3568904"/>
            <a:chExt cx="5940992" cy="2290883"/>
          </a:xfrm>
        </p:grpSpPr>
        <p:sp>
          <p:nvSpPr>
            <p:cNvPr id="13" name="ZoneTexte 12">
              <a:extLst>
                <a:ext uri="{FF2B5EF4-FFF2-40B4-BE49-F238E27FC236}">
                  <a16:creationId xmlns:a16="http://schemas.microsoft.com/office/drawing/2014/main" id="{9FD2B2B9-EA6C-4ECF-B2FA-E5F224E3DB3A}"/>
                </a:ext>
              </a:extLst>
            </p:cNvPr>
            <p:cNvSpPr txBox="1"/>
            <p:nvPr/>
          </p:nvSpPr>
          <p:spPr>
            <a:xfrm>
              <a:off x="323528" y="3568904"/>
              <a:ext cx="5184576" cy="553998"/>
            </a:xfrm>
            <a:prstGeom prst="rect">
              <a:avLst/>
            </a:prstGeom>
            <a:noFill/>
          </p:spPr>
          <p:txBody>
            <a:bodyPr wrap="square" rtlCol="0">
              <a:spAutoFit/>
            </a:bodyPr>
            <a:lstStyle/>
            <a:p>
              <a:r>
                <a:rPr lang="fr-FR" b="1" dirty="0">
                  <a:latin typeface="Arial Narrow" panose="020B0606020202030204" pitchFamily="34" charset="0"/>
                </a:rPr>
                <a:t>LA BOUSSOLE</a:t>
              </a:r>
            </a:p>
            <a:p>
              <a:endParaRPr lang="fr-FR" sz="1200" dirty="0">
                <a:latin typeface="Arial Narrow" panose="020B0606020202030204" pitchFamily="34" charset="0"/>
              </a:endParaRPr>
            </a:p>
          </p:txBody>
        </p:sp>
        <p:sp>
          <p:nvSpPr>
            <p:cNvPr id="14" name="ZoneTexte 13"/>
            <p:cNvSpPr txBox="1"/>
            <p:nvPr/>
          </p:nvSpPr>
          <p:spPr>
            <a:xfrm>
              <a:off x="346546" y="3920795"/>
              <a:ext cx="5917974" cy="1938992"/>
            </a:xfrm>
            <a:prstGeom prst="rect">
              <a:avLst/>
            </a:prstGeom>
            <a:noFill/>
          </p:spPr>
          <p:txBody>
            <a:bodyPr wrap="square" rtlCol="0">
              <a:spAutoFit/>
            </a:bodyPr>
            <a:lstStyle/>
            <a:p>
              <a:pPr algn="just"/>
              <a:r>
                <a:rPr lang="fr-FR" sz="1200" dirty="0">
                  <a:latin typeface="Arial Narrow" panose="020B0606020202030204" pitchFamily="34" charset="0"/>
                </a:rPr>
                <a:t>La « Boussole » est un service d’accueil et d’accompagnement des nouveaux salariés et de leurs conjoints piloté par Figeacteurs. </a:t>
              </a:r>
            </a:p>
            <a:p>
              <a:pPr algn="just" fontAlgn="base"/>
              <a:r>
                <a:rPr lang="fr-FR" sz="1200" dirty="0">
                  <a:latin typeface="Arial Narrow" panose="020B0606020202030204" pitchFamily="34" charset="0"/>
                </a:rPr>
                <a:t>En 2019, Figeacteurs a  constitué un groupe projet local pour construire de manière collective un service qui répondent aux enjeux forts de l’accueil des nouveaux salariés et de leurs conjoints.</a:t>
              </a:r>
            </a:p>
            <a:p>
              <a:pPr algn="just" fontAlgn="base"/>
              <a:r>
                <a:rPr lang="fr-FR" sz="1200" dirty="0">
                  <a:latin typeface="Arial Narrow" panose="020B0606020202030204" pitchFamily="34" charset="0"/>
                </a:rPr>
                <a:t>Dirigeants d’entreprise, DRH, acteurs de l’emploi et collectivités  ont été accompagnés par le dispositif de formation développement de l’ADEFPAT pour faire émerger un service conçu par et pour les acteurs du territoire. Ce service intégré et connecté s’appuie sur les savoir-faire de chacun pour démultiplier notre capacité d’accueil sur le territoire.</a:t>
              </a:r>
            </a:p>
            <a:p>
              <a:pPr algn="just"/>
              <a:endParaRPr lang="fr-FR" sz="1200" dirty="0">
                <a:latin typeface="Arial Narrow" panose="020B0606020202030204" pitchFamily="34" charset="0"/>
              </a:endParaRPr>
            </a:p>
          </p:txBody>
        </p:sp>
      </p:grpSp>
      <p:pic>
        <p:nvPicPr>
          <p:cNvPr id="1026" name="Picture 2" descr="\\192.168.1.250\Nos documents\Figeacteurs\EMPLOI DU CONJOINT\LA BOUSSOLE\logo boussole.png"/>
          <p:cNvPicPr>
            <a:picLocks noChangeAspect="1" noChangeArrowheads="1"/>
          </p:cNvPicPr>
          <p:nvPr/>
        </p:nvPicPr>
        <p:blipFill>
          <a:blip r:embed="rId4" cstate="screen"/>
          <a:srcRect/>
          <a:stretch>
            <a:fillRect/>
          </a:stretch>
        </p:blipFill>
        <p:spPr bwMode="auto">
          <a:xfrm>
            <a:off x="4108880" y="1097353"/>
            <a:ext cx="1553167" cy="745100"/>
          </a:xfrm>
          <a:prstGeom prst="rect">
            <a:avLst/>
          </a:prstGeom>
          <a:noFill/>
        </p:spPr>
      </p:pic>
      <p:sp>
        <p:nvSpPr>
          <p:cNvPr id="17" name="Bulle rectangulaire à coins arrondis 12"/>
          <p:cNvSpPr/>
          <p:nvPr/>
        </p:nvSpPr>
        <p:spPr>
          <a:xfrm>
            <a:off x="561402" y="5738710"/>
            <a:ext cx="2843808" cy="834592"/>
          </a:xfrm>
          <a:prstGeom prst="wedgeRoundRectCallout">
            <a:avLst>
              <a:gd name="adj1" fmla="val -51063"/>
              <a:gd name="adj2" fmla="val 7056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1200" i="1" dirty="0">
                <a:solidFill>
                  <a:schemeClr val="tx1"/>
                </a:solidFill>
              </a:rPr>
              <a:t>« J'ai récolté́ plusieurs noms d'entreprises auprès desquelles postuler ». </a:t>
            </a:r>
            <a:r>
              <a:rPr lang="fr-FR" sz="1200" dirty="0">
                <a:solidFill>
                  <a:schemeClr val="tx1"/>
                </a:solidFill>
              </a:rPr>
              <a:t>Perrine P. conjointe de nouvel arrivant à Figeac. </a:t>
            </a:r>
            <a:endParaRPr lang="fr-FR" sz="1400" dirty="0">
              <a:solidFill>
                <a:schemeClr val="tx1"/>
              </a:solidFill>
            </a:endParaRPr>
          </a:p>
        </p:txBody>
      </p:sp>
      <p:grpSp>
        <p:nvGrpSpPr>
          <p:cNvPr id="24" name="Groupe 23">
            <a:extLst>
              <a:ext uri="{FF2B5EF4-FFF2-40B4-BE49-F238E27FC236}">
                <a16:creationId xmlns:a16="http://schemas.microsoft.com/office/drawing/2014/main" id="{F9DB37FF-B91D-4597-8777-C0D282403CDE}"/>
              </a:ext>
            </a:extLst>
          </p:cNvPr>
          <p:cNvGrpSpPr/>
          <p:nvPr/>
        </p:nvGrpSpPr>
        <p:grpSpPr>
          <a:xfrm>
            <a:off x="-115574" y="4017561"/>
            <a:ext cx="1712412" cy="1523494"/>
            <a:chOff x="3815062" y="1862678"/>
            <a:chExt cx="1781293" cy="1490774"/>
          </a:xfrm>
        </p:grpSpPr>
        <p:sp>
          <p:nvSpPr>
            <p:cNvPr id="25" name="ZoneTexte 24">
              <a:extLst>
                <a:ext uri="{FF2B5EF4-FFF2-40B4-BE49-F238E27FC236}">
                  <a16:creationId xmlns:a16="http://schemas.microsoft.com/office/drawing/2014/main" id="{FD451BE9-7121-455C-BABF-94054D6FE3C1}"/>
                </a:ext>
              </a:extLst>
            </p:cNvPr>
            <p:cNvSpPr txBox="1"/>
            <p:nvPr/>
          </p:nvSpPr>
          <p:spPr>
            <a:xfrm>
              <a:off x="3815062" y="2721002"/>
              <a:ext cx="1781293" cy="632450"/>
            </a:xfrm>
            <a:prstGeom prst="rect">
              <a:avLst/>
            </a:prstGeom>
            <a:noFill/>
          </p:spPr>
          <p:txBody>
            <a:bodyPr wrap="square" rtlCol="0">
              <a:spAutoFit/>
            </a:bodyPr>
            <a:lstStyle/>
            <a:p>
              <a:pPr algn="ctr"/>
              <a:r>
                <a:rPr lang="fr-FR" b="1" dirty="0">
                  <a:latin typeface="Arial Narrow" panose="020B0606020202030204" pitchFamily="34" charset="0"/>
                </a:rPr>
                <a:t>Contacts en</a:t>
              </a:r>
            </a:p>
            <a:p>
              <a:pPr algn="ctr"/>
              <a:r>
                <a:rPr lang="fr-FR" b="1" dirty="0">
                  <a:latin typeface="Arial Narrow" panose="020B0606020202030204" pitchFamily="34" charset="0"/>
                </a:rPr>
                <a:t> 6 mois </a:t>
              </a:r>
            </a:p>
          </p:txBody>
        </p:sp>
        <p:sp>
          <p:nvSpPr>
            <p:cNvPr id="26" name="Rectangle 25">
              <a:extLst>
                <a:ext uri="{FF2B5EF4-FFF2-40B4-BE49-F238E27FC236}">
                  <a16:creationId xmlns:a16="http://schemas.microsoft.com/office/drawing/2014/main" id="{032CACE2-1494-4418-8D12-1078C739B9D2}"/>
                </a:ext>
              </a:extLst>
            </p:cNvPr>
            <p:cNvSpPr/>
            <p:nvPr/>
          </p:nvSpPr>
          <p:spPr>
            <a:xfrm>
              <a:off x="4192637" y="1862678"/>
              <a:ext cx="1171451" cy="1174550"/>
            </a:xfrm>
            <a:prstGeom prst="rect">
              <a:avLst/>
            </a:prstGeom>
          </p:spPr>
          <p:txBody>
            <a:bodyPr wrap="square">
              <a:spAutoFit/>
            </a:bodyPr>
            <a:lstStyle/>
            <a:p>
              <a:pPr defTabSz="720000"/>
              <a:r>
                <a:rPr lang="fr-FR" sz="5400" b="1" dirty="0">
                  <a:solidFill>
                    <a:srgbClr val="C00000"/>
                  </a:solidFill>
                  <a:latin typeface="Angie BlackOpen" pitchFamily="50" charset="0"/>
                </a:rPr>
                <a:t>57</a:t>
              </a:r>
              <a:r>
                <a:rPr lang="fr-FR" sz="7200" b="1" dirty="0">
                  <a:solidFill>
                    <a:srgbClr val="C00000"/>
                  </a:solidFill>
                  <a:latin typeface="Angie BlackOpen" pitchFamily="50" charset="0"/>
                </a:rPr>
                <a:t> </a:t>
              </a:r>
            </a:p>
          </p:txBody>
        </p:sp>
      </p:grpSp>
      <p:grpSp>
        <p:nvGrpSpPr>
          <p:cNvPr id="27" name="Groupe 26">
            <a:extLst>
              <a:ext uri="{FF2B5EF4-FFF2-40B4-BE49-F238E27FC236}">
                <a16:creationId xmlns:a16="http://schemas.microsoft.com/office/drawing/2014/main" id="{F9DB37FF-B91D-4597-8777-C0D282403CDE}"/>
              </a:ext>
            </a:extLst>
          </p:cNvPr>
          <p:cNvGrpSpPr/>
          <p:nvPr/>
        </p:nvGrpSpPr>
        <p:grpSpPr>
          <a:xfrm>
            <a:off x="4067944" y="3279068"/>
            <a:ext cx="2266875" cy="2123658"/>
            <a:chOff x="3674895" y="1927024"/>
            <a:chExt cx="2175580" cy="2282087"/>
          </a:xfrm>
        </p:grpSpPr>
        <p:sp>
          <p:nvSpPr>
            <p:cNvPr id="28" name="ZoneTexte 27">
              <a:extLst>
                <a:ext uri="{FF2B5EF4-FFF2-40B4-BE49-F238E27FC236}">
                  <a16:creationId xmlns:a16="http://schemas.microsoft.com/office/drawing/2014/main" id="{FD451BE9-7121-455C-BABF-94054D6FE3C1}"/>
                </a:ext>
              </a:extLst>
            </p:cNvPr>
            <p:cNvSpPr txBox="1"/>
            <p:nvPr/>
          </p:nvSpPr>
          <p:spPr>
            <a:xfrm>
              <a:off x="3674895" y="2919235"/>
              <a:ext cx="2175580" cy="1289876"/>
            </a:xfrm>
            <a:prstGeom prst="rect">
              <a:avLst/>
            </a:prstGeom>
            <a:noFill/>
          </p:spPr>
          <p:txBody>
            <a:bodyPr wrap="square" rtlCol="0">
              <a:spAutoFit/>
            </a:bodyPr>
            <a:lstStyle/>
            <a:p>
              <a:pPr algn="ctr"/>
              <a:r>
                <a:rPr lang="fr-FR" b="1" dirty="0">
                  <a:latin typeface="Arial Narrow" panose="020B0606020202030204" pitchFamily="34" charset="0"/>
                </a:rPr>
                <a:t>Personnes ont rencontré des difficultés de logements </a:t>
              </a:r>
            </a:p>
          </p:txBody>
        </p:sp>
        <p:sp>
          <p:nvSpPr>
            <p:cNvPr id="29" name="Rectangle 28">
              <a:extLst>
                <a:ext uri="{FF2B5EF4-FFF2-40B4-BE49-F238E27FC236}">
                  <a16:creationId xmlns:a16="http://schemas.microsoft.com/office/drawing/2014/main" id="{032CACE2-1494-4418-8D12-1078C739B9D2}"/>
                </a:ext>
              </a:extLst>
            </p:cNvPr>
            <p:cNvSpPr/>
            <p:nvPr/>
          </p:nvSpPr>
          <p:spPr>
            <a:xfrm>
              <a:off x="4485110" y="1927024"/>
              <a:ext cx="1171451" cy="1289876"/>
            </a:xfrm>
            <a:prstGeom prst="rect">
              <a:avLst/>
            </a:prstGeom>
          </p:spPr>
          <p:txBody>
            <a:bodyPr wrap="square">
              <a:spAutoFit/>
            </a:bodyPr>
            <a:lstStyle/>
            <a:p>
              <a:pPr defTabSz="720000"/>
              <a:r>
                <a:rPr lang="fr-FR" sz="5400" b="1" dirty="0">
                  <a:solidFill>
                    <a:srgbClr val="C00000"/>
                  </a:solidFill>
                  <a:latin typeface="Angie BlackOpen" pitchFamily="50" charset="0"/>
                </a:rPr>
                <a:t>8</a:t>
              </a:r>
              <a:r>
                <a:rPr lang="fr-FR" sz="7200" b="1" dirty="0">
                  <a:solidFill>
                    <a:srgbClr val="C00000"/>
                  </a:solidFill>
                  <a:latin typeface="Angie BlackOpen" pitchFamily="50" charset="0"/>
                </a:rPr>
                <a:t> </a:t>
              </a:r>
            </a:p>
          </p:txBody>
        </p:sp>
      </p:grpSp>
      <p:grpSp>
        <p:nvGrpSpPr>
          <p:cNvPr id="30" name="Groupe 29">
            <a:extLst>
              <a:ext uri="{FF2B5EF4-FFF2-40B4-BE49-F238E27FC236}">
                <a16:creationId xmlns:a16="http://schemas.microsoft.com/office/drawing/2014/main" id="{F9DB37FF-B91D-4597-8777-C0D282403CDE}"/>
              </a:ext>
            </a:extLst>
          </p:cNvPr>
          <p:cNvGrpSpPr/>
          <p:nvPr/>
        </p:nvGrpSpPr>
        <p:grpSpPr>
          <a:xfrm>
            <a:off x="1305952" y="3437439"/>
            <a:ext cx="1712412" cy="1612841"/>
            <a:chOff x="3849307" y="1862678"/>
            <a:chExt cx="1781293" cy="1578202"/>
          </a:xfrm>
        </p:grpSpPr>
        <p:sp>
          <p:nvSpPr>
            <p:cNvPr id="31" name="ZoneTexte 30">
              <a:extLst>
                <a:ext uri="{FF2B5EF4-FFF2-40B4-BE49-F238E27FC236}">
                  <a16:creationId xmlns:a16="http://schemas.microsoft.com/office/drawing/2014/main" id="{FD451BE9-7121-455C-BABF-94054D6FE3C1}"/>
                </a:ext>
              </a:extLst>
            </p:cNvPr>
            <p:cNvSpPr txBox="1"/>
            <p:nvPr/>
          </p:nvSpPr>
          <p:spPr>
            <a:xfrm>
              <a:off x="3849307" y="2808430"/>
              <a:ext cx="1781293" cy="632450"/>
            </a:xfrm>
            <a:prstGeom prst="rect">
              <a:avLst/>
            </a:prstGeom>
            <a:noFill/>
          </p:spPr>
          <p:txBody>
            <a:bodyPr wrap="square" rtlCol="0">
              <a:spAutoFit/>
            </a:bodyPr>
            <a:lstStyle/>
            <a:p>
              <a:pPr algn="ctr"/>
              <a:r>
                <a:rPr lang="fr-FR" b="1" dirty="0">
                  <a:latin typeface="Arial Narrow" panose="020B0606020202030204" pitchFamily="34" charset="0"/>
                </a:rPr>
                <a:t>Personnes installées </a:t>
              </a:r>
            </a:p>
          </p:txBody>
        </p:sp>
        <p:sp>
          <p:nvSpPr>
            <p:cNvPr id="32" name="Rectangle 31">
              <a:extLst>
                <a:ext uri="{FF2B5EF4-FFF2-40B4-BE49-F238E27FC236}">
                  <a16:creationId xmlns:a16="http://schemas.microsoft.com/office/drawing/2014/main" id="{032CACE2-1494-4418-8D12-1078C739B9D2}"/>
                </a:ext>
              </a:extLst>
            </p:cNvPr>
            <p:cNvSpPr/>
            <p:nvPr/>
          </p:nvSpPr>
          <p:spPr>
            <a:xfrm>
              <a:off x="4192637" y="1862678"/>
              <a:ext cx="1171451" cy="1174550"/>
            </a:xfrm>
            <a:prstGeom prst="rect">
              <a:avLst/>
            </a:prstGeom>
          </p:spPr>
          <p:txBody>
            <a:bodyPr wrap="square">
              <a:spAutoFit/>
            </a:bodyPr>
            <a:lstStyle/>
            <a:p>
              <a:pPr defTabSz="720000"/>
              <a:r>
                <a:rPr lang="fr-FR" sz="5400" b="1" dirty="0">
                  <a:solidFill>
                    <a:srgbClr val="C00000"/>
                  </a:solidFill>
                  <a:latin typeface="Angie BlackOpen" pitchFamily="50" charset="0"/>
                </a:rPr>
                <a:t>42</a:t>
              </a:r>
              <a:r>
                <a:rPr lang="fr-FR" sz="7200" b="1" dirty="0">
                  <a:solidFill>
                    <a:srgbClr val="C00000"/>
                  </a:solidFill>
                  <a:latin typeface="Angie BlackOpen" pitchFamily="50" charset="0"/>
                </a:rPr>
                <a:t> </a:t>
              </a:r>
            </a:p>
          </p:txBody>
        </p:sp>
      </p:grpSp>
      <p:grpSp>
        <p:nvGrpSpPr>
          <p:cNvPr id="33" name="Groupe 32">
            <a:extLst>
              <a:ext uri="{FF2B5EF4-FFF2-40B4-BE49-F238E27FC236}">
                <a16:creationId xmlns:a16="http://schemas.microsoft.com/office/drawing/2014/main" id="{F9DB37FF-B91D-4597-8777-C0D282403CDE}"/>
              </a:ext>
            </a:extLst>
          </p:cNvPr>
          <p:cNvGrpSpPr/>
          <p:nvPr/>
        </p:nvGrpSpPr>
        <p:grpSpPr>
          <a:xfrm>
            <a:off x="2615448" y="3987289"/>
            <a:ext cx="1880885" cy="1564640"/>
            <a:chOff x="3768339" y="1862678"/>
            <a:chExt cx="1781293" cy="1576497"/>
          </a:xfrm>
        </p:grpSpPr>
        <p:sp>
          <p:nvSpPr>
            <p:cNvPr id="34" name="ZoneTexte 33">
              <a:extLst>
                <a:ext uri="{FF2B5EF4-FFF2-40B4-BE49-F238E27FC236}">
                  <a16:creationId xmlns:a16="http://schemas.microsoft.com/office/drawing/2014/main" id="{FD451BE9-7121-455C-BABF-94054D6FE3C1}"/>
                </a:ext>
              </a:extLst>
            </p:cNvPr>
            <p:cNvSpPr txBox="1"/>
            <p:nvPr/>
          </p:nvSpPr>
          <p:spPr>
            <a:xfrm>
              <a:off x="3768339" y="2806725"/>
              <a:ext cx="1781293" cy="632450"/>
            </a:xfrm>
            <a:prstGeom prst="rect">
              <a:avLst/>
            </a:prstGeom>
            <a:noFill/>
          </p:spPr>
          <p:txBody>
            <a:bodyPr wrap="square" rtlCol="0">
              <a:spAutoFit/>
            </a:bodyPr>
            <a:lstStyle/>
            <a:p>
              <a:pPr algn="ctr"/>
              <a:r>
                <a:rPr lang="fr-FR" b="1" dirty="0">
                  <a:latin typeface="Arial Narrow" panose="020B0606020202030204" pitchFamily="34" charset="0"/>
                </a:rPr>
                <a:t>Personnes ont trouvé un emploi  </a:t>
              </a:r>
            </a:p>
          </p:txBody>
        </p:sp>
        <p:sp>
          <p:nvSpPr>
            <p:cNvPr id="35" name="Rectangle 34">
              <a:extLst>
                <a:ext uri="{FF2B5EF4-FFF2-40B4-BE49-F238E27FC236}">
                  <a16:creationId xmlns:a16="http://schemas.microsoft.com/office/drawing/2014/main" id="{032CACE2-1494-4418-8D12-1078C739B9D2}"/>
                </a:ext>
              </a:extLst>
            </p:cNvPr>
            <p:cNvSpPr/>
            <p:nvPr/>
          </p:nvSpPr>
          <p:spPr>
            <a:xfrm>
              <a:off x="4192637" y="1862678"/>
              <a:ext cx="1171451" cy="1174550"/>
            </a:xfrm>
            <a:prstGeom prst="rect">
              <a:avLst/>
            </a:prstGeom>
          </p:spPr>
          <p:txBody>
            <a:bodyPr wrap="square">
              <a:spAutoFit/>
            </a:bodyPr>
            <a:lstStyle/>
            <a:p>
              <a:pPr defTabSz="720000"/>
              <a:r>
                <a:rPr lang="fr-FR" sz="5400" b="1" dirty="0">
                  <a:solidFill>
                    <a:srgbClr val="C00000"/>
                  </a:solidFill>
                  <a:latin typeface="Angie BlackOpen" pitchFamily="50" charset="0"/>
                </a:rPr>
                <a:t>22</a:t>
              </a:r>
              <a:r>
                <a:rPr lang="fr-FR" sz="7200" b="1" dirty="0">
                  <a:solidFill>
                    <a:srgbClr val="C00000"/>
                  </a:solidFill>
                  <a:latin typeface="Angie BlackOpen" pitchFamily="50" charset="0"/>
                </a:rPr>
                <a:t> </a:t>
              </a:r>
            </a:p>
          </p:txBody>
        </p:sp>
      </p:grpSp>
      <p:pic>
        <p:nvPicPr>
          <p:cNvPr id="23" name="Picture 3"/>
          <p:cNvPicPr>
            <a:picLocks noChangeAspect="1" noChangeArrowheads="1"/>
          </p:cNvPicPr>
          <p:nvPr/>
        </p:nvPicPr>
        <p:blipFill rotWithShape="1">
          <a:blip r:embed="rId5" cstate="screen">
            <a:duotone>
              <a:prstClr val="black"/>
              <a:schemeClr val="accent5">
                <a:tint val="45000"/>
                <a:satMod val="400000"/>
              </a:schemeClr>
            </a:duotone>
          </a:blip>
          <a:srcRect/>
          <a:stretch/>
        </p:blipFill>
        <p:spPr bwMode="auto">
          <a:xfrm>
            <a:off x="6291512" y="3132507"/>
            <a:ext cx="3366978" cy="3952160"/>
          </a:xfrm>
          <a:prstGeom prst="rect">
            <a:avLst/>
          </a:prstGeom>
          <a:noFill/>
          <a:ln w="9525">
            <a:noFill/>
            <a:miter lim="800000"/>
            <a:headEnd/>
            <a:tailEnd/>
          </a:ln>
        </p:spPr>
      </p:pic>
      <p:pic>
        <p:nvPicPr>
          <p:cNvPr id="36" name="Picture 4"/>
          <p:cNvPicPr>
            <a:picLocks noChangeAspect="1" noChangeArrowheads="1"/>
          </p:cNvPicPr>
          <p:nvPr/>
        </p:nvPicPr>
        <p:blipFill rotWithShape="1">
          <a:blip r:embed="rId6" cstate="screen">
            <a:duotone>
              <a:prstClr val="black"/>
              <a:schemeClr val="accent5">
                <a:tint val="45000"/>
                <a:satMod val="400000"/>
              </a:schemeClr>
            </a:duotone>
          </a:blip>
          <a:srcRect/>
          <a:stretch/>
        </p:blipFill>
        <p:spPr bwMode="auto">
          <a:xfrm>
            <a:off x="6258066" y="-328233"/>
            <a:ext cx="3400424" cy="3765672"/>
          </a:xfrm>
          <a:prstGeom prst="rect">
            <a:avLst/>
          </a:prstGeom>
          <a:noFill/>
          <a:ln w="9525">
            <a:noFill/>
            <a:miter lim="800000"/>
            <a:headEnd/>
            <a:tailEnd/>
          </a:ln>
        </p:spPr>
      </p:pic>
      <p:sp>
        <p:nvSpPr>
          <p:cNvPr id="37" name="Espace réservé du numéro de diapositive 36"/>
          <p:cNvSpPr>
            <a:spLocks noGrp="1"/>
          </p:cNvSpPr>
          <p:nvPr>
            <p:ph type="sldNum" sz="quarter" idx="12"/>
          </p:nvPr>
        </p:nvSpPr>
        <p:spPr/>
        <p:txBody>
          <a:bodyPr/>
          <a:lstStyle/>
          <a:p>
            <a:fld id="{EF0C36C4-21FD-4EAB-BD22-171DEA5434D5}" type="slidenum">
              <a:rPr lang="fr-FR" smtClean="0"/>
              <a:pPr/>
              <a:t>16</a:t>
            </a:fld>
            <a:endParaRPr lang="fr-FR"/>
          </a:p>
        </p:txBody>
      </p:sp>
    </p:spTree>
    <p:extLst>
      <p:ext uri="{BB962C8B-B14F-4D97-AF65-F5344CB8AC3E}">
        <p14:creationId xmlns:p14="http://schemas.microsoft.com/office/powerpoint/2010/main" val="59425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23528" y="974133"/>
            <a:ext cx="5040560" cy="584775"/>
          </a:xfrm>
        </p:spPr>
        <p:txBody>
          <a:bodyPr>
            <a:normAutofit/>
          </a:bodyPr>
          <a:lstStyle/>
          <a:p>
            <a:pPr marL="0" indent="0">
              <a:buNone/>
            </a:pPr>
            <a:r>
              <a:rPr lang="fr-FR" sz="2400" dirty="0">
                <a:latin typeface="Arial Narrow" panose="020B0606020202030204" pitchFamily="34" charset="0"/>
              </a:rPr>
              <a:t>Les projets mutualisés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23528" y="389358"/>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grpSp>
        <p:nvGrpSpPr>
          <p:cNvPr id="8" name="Groupe 1">
            <a:extLst>
              <a:ext uri="{FF2B5EF4-FFF2-40B4-BE49-F238E27FC236}">
                <a16:creationId xmlns:a16="http://schemas.microsoft.com/office/drawing/2014/main" id="{EDC10116-6024-4618-B844-17F7EA59B33C}"/>
              </a:ext>
            </a:extLst>
          </p:cNvPr>
          <p:cNvGrpSpPr/>
          <p:nvPr/>
        </p:nvGrpSpPr>
        <p:grpSpPr>
          <a:xfrm>
            <a:off x="107505" y="1412776"/>
            <a:ext cx="6987571" cy="5458872"/>
            <a:chOff x="2136394" y="4509120"/>
            <a:chExt cx="5399487" cy="5458872"/>
          </a:xfrm>
        </p:grpSpPr>
        <p:sp>
          <p:nvSpPr>
            <p:cNvPr id="11" name="ZoneTexte 10">
              <a:extLst>
                <a:ext uri="{FF2B5EF4-FFF2-40B4-BE49-F238E27FC236}">
                  <a16:creationId xmlns:a16="http://schemas.microsoft.com/office/drawing/2014/main" id="{7A9D45BC-D5C4-427F-8F60-7F77947CB834}"/>
                </a:ext>
              </a:extLst>
            </p:cNvPr>
            <p:cNvSpPr txBox="1"/>
            <p:nvPr/>
          </p:nvSpPr>
          <p:spPr>
            <a:xfrm>
              <a:off x="2136394" y="4869160"/>
              <a:ext cx="4864294" cy="5098832"/>
            </a:xfrm>
            <a:prstGeom prst="rect">
              <a:avLst/>
            </a:prstGeom>
            <a:noFill/>
          </p:spPr>
          <p:txBody>
            <a:bodyPr wrap="square" rtlCol="0">
              <a:spAutoFit/>
            </a:bodyPr>
            <a:lstStyle/>
            <a:p>
              <a:pPr lvl="0" defTabSz="685800">
                <a:lnSpc>
                  <a:spcPct val="90000"/>
                </a:lnSpc>
                <a:spcBef>
                  <a:spcPts val="750"/>
                </a:spcBef>
                <a:defRPr/>
              </a:pPr>
              <a:r>
                <a:rPr lang="fr-FR" sz="1400" b="1" dirty="0">
                  <a:latin typeface="Arial Narrow" panose="020B0606020202030204" pitchFamily="34" charset="0"/>
                </a:rPr>
                <a:t>Figeacteurs a participé au lancement de la plateforme de covoiturage LOT O CAR impulsée par la préfecture du Lot dans le cadre de l’opération carte blanche. </a:t>
              </a:r>
            </a:p>
            <a:p>
              <a:pPr marL="171450" lvl="0" indent="-171450" defTabSz="685800">
                <a:lnSpc>
                  <a:spcPct val="90000"/>
                </a:lnSpc>
                <a:spcBef>
                  <a:spcPts val="750"/>
                </a:spcBef>
                <a:buFont typeface="Arial" panose="020B0604020202020204" pitchFamily="34" charset="0"/>
                <a:buChar char="•"/>
                <a:defRPr/>
              </a:pPr>
              <a:r>
                <a:rPr lang="fr-FR" sz="1400" dirty="0">
                  <a:latin typeface="Arial Narrow" panose="020B0606020202030204" pitchFamily="34" charset="0"/>
                </a:rPr>
                <a:t>Mission salariée de 3 mois pour lancer la plateforme et recruter les premiers conducteurs:</a:t>
              </a:r>
            </a:p>
            <a:p>
              <a:pPr marL="171450" lvl="0" indent="-171450" defTabSz="685800">
                <a:lnSpc>
                  <a:spcPct val="90000"/>
                </a:lnSpc>
                <a:spcBef>
                  <a:spcPts val="750"/>
                </a:spcBef>
                <a:buFont typeface="Arial" panose="020B0604020202020204" pitchFamily="34" charset="0"/>
                <a:buChar char="•"/>
                <a:defRPr/>
              </a:pPr>
              <a:r>
                <a:rPr lang="fr-FR" sz="1400" dirty="0">
                  <a:latin typeface="Arial Narrow" panose="020B0606020202030204" pitchFamily="34" charset="0"/>
                </a:rPr>
                <a:t>Mairies, commerçants, entreprises et habitants du territoire ont été rencontrés  (plus de 100 personnes)</a:t>
              </a:r>
            </a:p>
            <a:p>
              <a:pPr lvl="0" defTabSz="685800">
                <a:lnSpc>
                  <a:spcPct val="90000"/>
                </a:lnSpc>
                <a:spcBef>
                  <a:spcPts val="750"/>
                </a:spcBef>
                <a:defRPr/>
              </a:pPr>
              <a:r>
                <a:rPr lang="fr-FR" sz="1400" b="1" dirty="0">
                  <a:latin typeface="Arial Narrow" panose="020B0606020202030204" pitchFamily="34" charset="0"/>
                </a:rPr>
                <a:t>Groupe bénévole pour expérimenter les différentes solutions de covoiturage et apporter un retour d’expérience:</a:t>
              </a:r>
            </a:p>
            <a:p>
              <a:pPr marL="171450" lvl="0" indent="-171450" defTabSz="685800">
                <a:lnSpc>
                  <a:spcPct val="90000"/>
                </a:lnSpc>
                <a:spcBef>
                  <a:spcPts val="750"/>
                </a:spcBef>
                <a:buFont typeface="Arial" panose="020B0604020202020204" pitchFamily="34" charset="0"/>
                <a:buChar char="•"/>
                <a:defRPr/>
              </a:pPr>
              <a:r>
                <a:rPr lang="fr-FR" sz="1400" dirty="0">
                  <a:latin typeface="Arial Narrow" panose="020B0606020202030204" pitchFamily="34" charset="0"/>
                </a:rPr>
                <a:t>6 rencontres, comparatif des plateformes de covoiturage existantes, retour utilisateur de la plateforme Lot O Car, conception du story </a:t>
              </a:r>
              <a:r>
                <a:rPr lang="fr-FR" sz="1400" dirty="0" err="1">
                  <a:latin typeface="Arial Narrow" panose="020B0606020202030204" pitchFamily="34" charset="0"/>
                </a:rPr>
                <a:t>telling</a:t>
              </a:r>
              <a:r>
                <a:rPr lang="fr-FR" sz="1400" dirty="0">
                  <a:latin typeface="Arial Narrow" panose="020B0606020202030204" pitchFamily="34" charset="0"/>
                </a:rPr>
                <a:t> d’un film d’animation dédié à la mobilité. </a:t>
              </a:r>
            </a:p>
            <a:p>
              <a:pPr lvl="0" defTabSz="685800">
                <a:lnSpc>
                  <a:spcPct val="90000"/>
                </a:lnSpc>
                <a:spcBef>
                  <a:spcPts val="750"/>
                </a:spcBef>
                <a:defRPr/>
              </a:pPr>
              <a:r>
                <a:rPr lang="fr-FR" sz="1400" b="1" dirty="0">
                  <a:latin typeface="Arial Narrow" panose="020B0606020202030204" pitchFamily="34" charset="0"/>
                </a:rPr>
                <a:t>Participation au Copil Vélo animé par la Ville de Figeac :</a:t>
              </a:r>
            </a:p>
            <a:p>
              <a:pPr marL="171450" lvl="0" indent="-171450" defTabSz="685800">
                <a:lnSpc>
                  <a:spcPct val="90000"/>
                </a:lnSpc>
                <a:spcBef>
                  <a:spcPts val="750"/>
                </a:spcBef>
                <a:buFont typeface="Arial" panose="020B0604020202020204" pitchFamily="34" charset="0"/>
                <a:buChar char="•"/>
                <a:defRPr/>
              </a:pPr>
              <a:r>
                <a:rPr lang="fr-FR" sz="1400" dirty="0">
                  <a:latin typeface="Arial Narrow" panose="020B0606020202030204" pitchFamily="34" charset="0"/>
                </a:rPr>
                <a:t>Organisation de la journée Figeac Sans Voiture</a:t>
              </a:r>
            </a:p>
            <a:p>
              <a:pPr marL="171450" lvl="0" indent="-171450" defTabSz="685800">
                <a:lnSpc>
                  <a:spcPct val="90000"/>
                </a:lnSpc>
                <a:spcBef>
                  <a:spcPts val="750"/>
                </a:spcBef>
                <a:buFont typeface="Arial" panose="020B0604020202020204" pitchFamily="34" charset="0"/>
                <a:buChar char="•"/>
                <a:defRPr/>
              </a:pPr>
              <a:r>
                <a:rPr lang="fr-FR" sz="1400" dirty="0">
                  <a:latin typeface="Arial Narrow" panose="020B0606020202030204" pitchFamily="34" charset="0"/>
                </a:rPr>
                <a:t>Concertation pour le tracé de nouvelles pistes cyclables</a:t>
              </a:r>
            </a:p>
            <a:p>
              <a:pPr lvl="0" algn="ctr" defTabSz="685800">
                <a:lnSpc>
                  <a:spcPct val="90000"/>
                </a:lnSpc>
                <a:spcBef>
                  <a:spcPts val="750"/>
                </a:spcBef>
                <a:defRPr/>
              </a:pPr>
              <a:r>
                <a:rPr lang="fr-FR" sz="1600" b="1" dirty="0">
                  <a:latin typeface="Arial Narrow" panose="020B0606020202030204" pitchFamily="34" charset="0"/>
                </a:rPr>
                <a:t>A l’issue du test  LOT O CAR en juillet 2019 : </a:t>
              </a:r>
            </a:p>
            <a:p>
              <a:pPr marL="171450" indent="-171450">
                <a:buFont typeface="Arial" panose="020B0604020202020204" pitchFamily="34" charset="0"/>
                <a:buChar char="•"/>
              </a:pPr>
              <a:endParaRPr lang="fr-FR" sz="1200" dirty="0"/>
            </a:p>
            <a:p>
              <a:endParaRPr lang="fr-FR" sz="1200" dirty="0"/>
            </a:p>
            <a:p>
              <a:r>
                <a:rPr lang="fr-FR" sz="1200" b="1" dirty="0"/>
                <a:t> </a:t>
              </a:r>
            </a:p>
            <a:p>
              <a:pPr lvl="0" defTabSz="685800">
                <a:lnSpc>
                  <a:spcPct val="90000"/>
                </a:lnSpc>
                <a:spcBef>
                  <a:spcPts val="750"/>
                </a:spcBef>
                <a:defRPr/>
              </a:pPr>
              <a:endParaRPr lang="fr-FR" sz="1200" dirty="0">
                <a:latin typeface="Arial Narrow" panose="020B0606020202030204" pitchFamily="34" charset="0"/>
              </a:endParaRPr>
            </a:p>
            <a:p>
              <a:pPr lvl="0" defTabSz="685800">
                <a:lnSpc>
                  <a:spcPct val="90000"/>
                </a:lnSpc>
                <a:spcBef>
                  <a:spcPts val="750"/>
                </a:spcBef>
                <a:defRPr/>
              </a:pPr>
              <a:endParaRPr lang="fr-FR" sz="1200" dirty="0">
                <a:latin typeface="Arial Narrow" panose="020B0606020202030204" pitchFamily="34" charset="0"/>
              </a:endParaRPr>
            </a:p>
            <a:p>
              <a:pPr lvl="0" defTabSz="685800">
                <a:lnSpc>
                  <a:spcPct val="90000"/>
                </a:lnSpc>
                <a:spcBef>
                  <a:spcPts val="750"/>
                </a:spcBef>
                <a:defRPr/>
              </a:pPr>
              <a:endParaRPr lang="fr-FR" sz="1200" dirty="0">
                <a:latin typeface="Arial Narrow" panose="020B0606020202030204" pitchFamily="34" charset="0"/>
              </a:endParaRPr>
            </a:p>
            <a:p>
              <a:endParaRPr lang="fr-FR" dirty="0"/>
            </a:p>
          </p:txBody>
        </p:sp>
        <p:sp>
          <p:nvSpPr>
            <p:cNvPr id="15" name="ZoneTexte 14">
              <a:extLst>
                <a:ext uri="{FF2B5EF4-FFF2-40B4-BE49-F238E27FC236}">
                  <a16:creationId xmlns:a16="http://schemas.microsoft.com/office/drawing/2014/main" id="{9FD2B2B9-EA6C-4ECF-B2FA-E5F224E3DB3A}"/>
                </a:ext>
              </a:extLst>
            </p:cNvPr>
            <p:cNvSpPr txBox="1"/>
            <p:nvPr/>
          </p:nvSpPr>
          <p:spPr>
            <a:xfrm>
              <a:off x="2351305" y="4509120"/>
              <a:ext cx="5184576" cy="553998"/>
            </a:xfrm>
            <a:prstGeom prst="rect">
              <a:avLst/>
            </a:prstGeom>
            <a:noFill/>
          </p:spPr>
          <p:txBody>
            <a:bodyPr wrap="square" rtlCol="0">
              <a:spAutoFit/>
            </a:bodyPr>
            <a:lstStyle/>
            <a:p>
              <a:r>
                <a:rPr lang="fr-FR" b="1" dirty="0">
                  <a:latin typeface="Arial Narrow" panose="020B0606020202030204" pitchFamily="34" charset="0"/>
                </a:rPr>
                <a:t>LOT’Ô CAR – Service de covoiturage citoyen </a:t>
              </a:r>
            </a:p>
            <a:p>
              <a:endParaRPr lang="fr-FR" sz="1200" dirty="0">
                <a:latin typeface="Arial Narrow" panose="020B0606020202030204" pitchFamily="34" charset="0"/>
              </a:endParaRPr>
            </a:p>
          </p:txBody>
        </p:sp>
      </p:grpSp>
      <p:pic>
        <p:nvPicPr>
          <p:cNvPr id="16" name="Image 15"/>
          <p:cNvPicPr/>
          <p:nvPr/>
        </p:nvPicPr>
        <p:blipFill>
          <a:blip r:embed="rId3" cstate="screen"/>
          <a:srcRect/>
          <a:stretch>
            <a:fillRect/>
          </a:stretch>
        </p:blipFill>
        <p:spPr bwMode="auto">
          <a:xfrm>
            <a:off x="4355976" y="6038527"/>
            <a:ext cx="2181225" cy="769378"/>
          </a:xfrm>
          <a:prstGeom prst="rect">
            <a:avLst/>
          </a:prstGeom>
          <a:noFill/>
          <a:ln w="9525">
            <a:noFill/>
            <a:miter lim="800000"/>
            <a:headEnd/>
            <a:tailEnd/>
          </a:ln>
        </p:spPr>
      </p:pic>
      <p:pic>
        <p:nvPicPr>
          <p:cNvPr id="2" name="Image 1"/>
          <p:cNvPicPr>
            <a:picLocks noChangeAspect="1"/>
          </p:cNvPicPr>
          <p:nvPr/>
        </p:nvPicPr>
        <p:blipFill rotWithShape="1">
          <a:blip r:embed="rId4" cstate="screen">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536018" y="-27386"/>
            <a:ext cx="3677016" cy="6885385"/>
          </a:xfrm>
          <a:prstGeom prst="rect">
            <a:avLst/>
          </a:prstGeom>
        </p:spPr>
      </p:pic>
      <p:pic>
        <p:nvPicPr>
          <p:cNvPr id="3074" name="Picture 2"/>
          <p:cNvPicPr>
            <a:picLocks noChangeAspect="1" noChangeArrowheads="1"/>
          </p:cNvPicPr>
          <p:nvPr/>
        </p:nvPicPr>
        <p:blipFill>
          <a:blip r:embed="rId5" cstate="screen">
            <a:duotone>
              <a:prstClr val="black"/>
              <a:schemeClr val="accent5">
                <a:tint val="45000"/>
                <a:satMod val="400000"/>
              </a:schemeClr>
            </a:duotone>
          </a:blip>
          <a:srcRect/>
          <a:stretch>
            <a:fillRect/>
          </a:stretch>
        </p:blipFill>
        <p:spPr bwMode="auto">
          <a:xfrm rot="21130719">
            <a:off x="6217376" y="4292377"/>
            <a:ext cx="1755399" cy="2270925"/>
          </a:xfrm>
          <a:prstGeom prst="rect">
            <a:avLst/>
          </a:prstGeom>
          <a:noFill/>
          <a:ln w="9525">
            <a:noFill/>
            <a:miter lim="800000"/>
            <a:headEnd/>
            <a:tailEnd/>
          </a:ln>
        </p:spPr>
      </p:pic>
      <p:grpSp>
        <p:nvGrpSpPr>
          <p:cNvPr id="10" name="Groupe 9">
            <a:extLst>
              <a:ext uri="{FF2B5EF4-FFF2-40B4-BE49-F238E27FC236}">
                <a16:creationId xmlns:a16="http://schemas.microsoft.com/office/drawing/2014/main" id="{F9DB37FF-B91D-4597-8777-C0D282403CDE}"/>
              </a:ext>
            </a:extLst>
          </p:cNvPr>
          <p:cNvGrpSpPr/>
          <p:nvPr/>
        </p:nvGrpSpPr>
        <p:grpSpPr>
          <a:xfrm>
            <a:off x="4157077" y="4827675"/>
            <a:ext cx="1872204" cy="1324278"/>
            <a:chOff x="4058546" y="1862678"/>
            <a:chExt cx="1947513" cy="1295836"/>
          </a:xfrm>
        </p:grpSpPr>
        <p:sp>
          <p:nvSpPr>
            <p:cNvPr id="13" name="ZoneTexte 12">
              <a:extLst>
                <a:ext uri="{FF2B5EF4-FFF2-40B4-BE49-F238E27FC236}">
                  <a16:creationId xmlns:a16="http://schemas.microsoft.com/office/drawing/2014/main" id="{FD451BE9-7121-455C-BABF-94054D6FE3C1}"/>
                </a:ext>
              </a:extLst>
            </p:cNvPr>
            <p:cNvSpPr txBox="1"/>
            <p:nvPr/>
          </p:nvSpPr>
          <p:spPr>
            <a:xfrm>
              <a:off x="4058546" y="2797114"/>
              <a:ext cx="1781293" cy="361400"/>
            </a:xfrm>
            <a:prstGeom prst="rect">
              <a:avLst/>
            </a:prstGeom>
            <a:noFill/>
          </p:spPr>
          <p:txBody>
            <a:bodyPr wrap="square" rtlCol="0">
              <a:spAutoFit/>
            </a:bodyPr>
            <a:lstStyle/>
            <a:p>
              <a:pPr algn="ctr"/>
              <a:r>
                <a:rPr lang="fr-FR" b="1" dirty="0">
                  <a:latin typeface="Arial Narrow" panose="020B0606020202030204" pitchFamily="34" charset="0"/>
                </a:rPr>
                <a:t>Conducteurs</a:t>
              </a:r>
            </a:p>
          </p:txBody>
        </p:sp>
        <p:sp>
          <p:nvSpPr>
            <p:cNvPr id="14" name="Rectangle 13">
              <a:extLst>
                <a:ext uri="{FF2B5EF4-FFF2-40B4-BE49-F238E27FC236}">
                  <a16:creationId xmlns:a16="http://schemas.microsoft.com/office/drawing/2014/main" id="{032CACE2-1494-4418-8D12-1078C739B9D2}"/>
                </a:ext>
              </a:extLst>
            </p:cNvPr>
            <p:cNvSpPr/>
            <p:nvPr/>
          </p:nvSpPr>
          <p:spPr>
            <a:xfrm>
              <a:off x="4192638" y="1862678"/>
              <a:ext cx="1813421" cy="1174549"/>
            </a:xfrm>
            <a:prstGeom prst="rect">
              <a:avLst/>
            </a:prstGeom>
          </p:spPr>
          <p:txBody>
            <a:bodyPr wrap="square">
              <a:spAutoFit/>
            </a:bodyPr>
            <a:lstStyle/>
            <a:p>
              <a:pPr defTabSz="720000"/>
              <a:r>
                <a:rPr lang="fr-FR" sz="5400" b="1" dirty="0">
                  <a:solidFill>
                    <a:srgbClr val="C00000"/>
                  </a:solidFill>
                  <a:latin typeface="Angie BlackOpen" pitchFamily="50" charset="0"/>
                </a:rPr>
                <a:t>303</a:t>
              </a:r>
              <a:r>
                <a:rPr lang="fr-FR" sz="7200" b="1" dirty="0">
                  <a:solidFill>
                    <a:srgbClr val="C00000"/>
                  </a:solidFill>
                  <a:latin typeface="Angie BlackOpen" pitchFamily="50" charset="0"/>
                </a:rPr>
                <a:t> </a:t>
              </a:r>
            </a:p>
          </p:txBody>
        </p:sp>
      </p:grpSp>
      <p:grpSp>
        <p:nvGrpSpPr>
          <p:cNvPr id="17" name="Groupe 16">
            <a:extLst>
              <a:ext uri="{FF2B5EF4-FFF2-40B4-BE49-F238E27FC236}">
                <a16:creationId xmlns:a16="http://schemas.microsoft.com/office/drawing/2014/main" id="{F9DB37FF-B91D-4597-8777-C0D282403CDE}"/>
              </a:ext>
            </a:extLst>
          </p:cNvPr>
          <p:cNvGrpSpPr/>
          <p:nvPr/>
        </p:nvGrpSpPr>
        <p:grpSpPr>
          <a:xfrm>
            <a:off x="2267744" y="4827675"/>
            <a:ext cx="1744856" cy="1523494"/>
            <a:chOff x="4131095" y="1862678"/>
            <a:chExt cx="1815042" cy="1490774"/>
          </a:xfrm>
        </p:grpSpPr>
        <p:sp>
          <p:nvSpPr>
            <p:cNvPr id="18" name="ZoneTexte 17">
              <a:extLst>
                <a:ext uri="{FF2B5EF4-FFF2-40B4-BE49-F238E27FC236}">
                  <a16:creationId xmlns:a16="http://schemas.microsoft.com/office/drawing/2014/main" id="{FD451BE9-7121-455C-BABF-94054D6FE3C1}"/>
                </a:ext>
              </a:extLst>
            </p:cNvPr>
            <p:cNvSpPr txBox="1"/>
            <p:nvPr/>
          </p:nvSpPr>
          <p:spPr>
            <a:xfrm>
              <a:off x="4131095" y="2721002"/>
              <a:ext cx="1781293" cy="632450"/>
            </a:xfrm>
            <a:prstGeom prst="rect">
              <a:avLst/>
            </a:prstGeom>
            <a:noFill/>
          </p:spPr>
          <p:txBody>
            <a:bodyPr wrap="square" rtlCol="0">
              <a:spAutoFit/>
            </a:bodyPr>
            <a:lstStyle/>
            <a:p>
              <a:pPr algn="ctr"/>
              <a:r>
                <a:rPr lang="fr-FR" b="1" dirty="0">
                  <a:latin typeface="Arial Narrow" panose="020B0606020202030204" pitchFamily="34" charset="0"/>
                </a:rPr>
                <a:t>Demandes passagers</a:t>
              </a:r>
            </a:p>
          </p:txBody>
        </p:sp>
        <p:sp>
          <p:nvSpPr>
            <p:cNvPr id="19" name="Rectangle 18">
              <a:extLst>
                <a:ext uri="{FF2B5EF4-FFF2-40B4-BE49-F238E27FC236}">
                  <a16:creationId xmlns:a16="http://schemas.microsoft.com/office/drawing/2014/main" id="{032CACE2-1494-4418-8D12-1078C739B9D2}"/>
                </a:ext>
              </a:extLst>
            </p:cNvPr>
            <p:cNvSpPr/>
            <p:nvPr/>
          </p:nvSpPr>
          <p:spPr>
            <a:xfrm>
              <a:off x="4192637" y="1862678"/>
              <a:ext cx="1753500" cy="1174549"/>
            </a:xfrm>
            <a:prstGeom prst="rect">
              <a:avLst/>
            </a:prstGeom>
          </p:spPr>
          <p:txBody>
            <a:bodyPr wrap="square">
              <a:spAutoFit/>
            </a:bodyPr>
            <a:lstStyle/>
            <a:p>
              <a:pPr defTabSz="720000"/>
              <a:r>
                <a:rPr lang="fr-FR" sz="5400" b="1" dirty="0">
                  <a:solidFill>
                    <a:srgbClr val="C00000"/>
                  </a:solidFill>
                  <a:latin typeface="Angie BlackOpen" pitchFamily="50" charset="0"/>
                </a:rPr>
                <a:t>145</a:t>
              </a:r>
              <a:r>
                <a:rPr lang="fr-FR" sz="7200" b="1" dirty="0">
                  <a:solidFill>
                    <a:srgbClr val="C00000"/>
                  </a:solidFill>
                  <a:latin typeface="Angie BlackOpen" pitchFamily="50" charset="0"/>
                </a:rPr>
                <a:t> </a:t>
              </a:r>
            </a:p>
          </p:txBody>
        </p:sp>
      </p:grpSp>
      <p:grpSp>
        <p:nvGrpSpPr>
          <p:cNvPr id="20" name="Groupe 19">
            <a:extLst>
              <a:ext uri="{FF2B5EF4-FFF2-40B4-BE49-F238E27FC236}">
                <a16:creationId xmlns:a16="http://schemas.microsoft.com/office/drawing/2014/main" id="{F9DB37FF-B91D-4597-8777-C0D282403CDE}"/>
              </a:ext>
            </a:extLst>
          </p:cNvPr>
          <p:cNvGrpSpPr/>
          <p:nvPr/>
        </p:nvGrpSpPr>
        <p:grpSpPr>
          <a:xfrm>
            <a:off x="411316" y="4797152"/>
            <a:ext cx="1712412" cy="1246495"/>
            <a:chOff x="3815062" y="1862678"/>
            <a:chExt cx="1781293" cy="1219724"/>
          </a:xfrm>
        </p:grpSpPr>
        <p:sp>
          <p:nvSpPr>
            <p:cNvPr id="21" name="ZoneTexte 20">
              <a:extLst>
                <a:ext uri="{FF2B5EF4-FFF2-40B4-BE49-F238E27FC236}">
                  <a16:creationId xmlns:a16="http://schemas.microsoft.com/office/drawing/2014/main" id="{FD451BE9-7121-455C-BABF-94054D6FE3C1}"/>
                </a:ext>
              </a:extLst>
            </p:cNvPr>
            <p:cNvSpPr txBox="1"/>
            <p:nvPr/>
          </p:nvSpPr>
          <p:spPr>
            <a:xfrm>
              <a:off x="3815062" y="2721002"/>
              <a:ext cx="1781293" cy="361400"/>
            </a:xfrm>
            <a:prstGeom prst="rect">
              <a:avLst/>
            </a:prstGeom>
            <a:noFill/>
          </p:spPr>
          <p:txBody>
            <a:bodyPr wrap="square" rtlCol="0">
              <a:spAutoFit/>
            </a:bodyPr>
            <a:lstStyle/>
            <a:p>
              <a:pPr algn="ctr"/>
              <a:r>
                <a:rPr lang="fr-FR" b="1" dirty="0">
                  <a:latin typeface="Arial Narrow" panose="020B0606020202030204" pitchFamily="34" charset="0"/>
                </a:rPr>
                <a:t>Trajets honorés</a:t>
              </a:r>
            </a:p>
          </p:txBody>
        </p:sp>
        <p:sp>
          <p:nvSpPr>
            <p:cNvPr id="22" name="Rectangle 21">
              <a:extLst>
                <a:ext uri="{FF2B5EF4-FFF2-40B4-BE49-F238E27FC236}">
                  <a16:creationId xmlns:a16="http://schemas.microsoft.com/office/drawing/2014/main" id="{032CACE2-1494-4418-8D12-1078C739B9D2}"/>
                </a:ext>
              </a:extLst>
            </p:cNvPr>
            <p:cNvSpPr/>
            <p:nvPr/>
          </p:nvSpPr>
          <p:spPr>
            <a:xfrm>
              <a:off x="4192637" y="1862678"/>
              <a:ext cx="1171451" cy="1174550"/>
            </a:xfrm>
            <a:prstGeom prst="rect">
              <a:avLst/>
            </a:prstGeom>
          </p:spPr>
          <p:txBody>
            <a:bodyPr wrap="square">
              <a:spAutoFit/>
            </a:bodyPr>
            <a:lstStyle/>
            <a:p>
              <a:pPr defTabSz="720000"/>
              <a:r>
                <a:rPr lang="fr-FR" sz="5400" b="1" dirty="0">
                  <a:solidFill>
                    <a:srgbClr val="C00000"/>
                  </a:solidFill>
                  <a:latin typeface="Angie BlackOpen" pitchFamily="50" charset="0"/>
                </a:rPr>
                <a:t>48</a:t>
              </a:r>
              <a:r>
                <a:rPr lang="fr-FR" sz="7200" b="1" dirty="0">
                  <a:solidFill>
                    <a:srgbClr val="C00000"/>
                  </a:solidFill>
                  <a:latin typeface="Angie BlackOpen" pitchFamily="50" charset="0"/>
                </a:rPr>
                <a:t> </a:t>
              </a:r>
            </a:p>
          </p:txBody>
        </p:sp>
      </p:grpSp>
      <p:sp>
        <p:nvSpPr>
          <p:cNvPr id="23" name="Espace réservé du numéro de diapositive 22"/>
          <p:cNvSpPr>
            <a:spLocks noGrp="1"/>
          </p:cNvSpPr>
          <p:nvPr>
            <p:ph type="sldNum" sz="quarter" idx="12"/>
          </p:nvPr>
        </p:nvSpPr>
        <p:spPr/>
        <p:txBody>
          <a:bodyPr/>
          <a:lstStyle/>
          <a:p>
            <a:fld id="{EF0C36C4-21FD-4EAB-BD22-171DEA5434D5}" type="slidenum">
              <a:rPr lang="fr-FR" smtClean="0"/>
              <a:pPr/>
              <a:t>17</a:t>
            </a:fld>
            <a:endParaRPr lang="fr-FR"/>
          </a:p>
        </p:txBody>
      </p:sp>
    </p:spTree>
    <p:extLst>
      <p:ext uri="{BB962C8B-B14F-4D97-AF65-F5344CB8AC3E}">
        <p14:creationId xmlns:p14="http://schemas.microsoft.com/office/powerpoint/2010/main" val="278140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237713" y="828001"/>
            <a:ext cx="5040560" cy="584775"/>
          </a:xfrm>
        </p:spPr>
        <p:txBody>
          <a:bodyPr>
            <a:normAutofit fontScale="92500"/>
          </a:bodyPr>
          <a:lstStyle/>
          <a:p>
            <a:pPr marL="0" indent="0">
              <a:buNone/>
            </a:pPr>
            <a:r>
              <a:rPr lang="fr-FR" sz="2400" dirty="0">
                <a:latin typeface="Arial Narrow" panose="020B0606020202030204" pitchFamily="34" charset="0"/>
              </a:rPr>
              <a:t>Orientation des porteurs de projets individuels</a:t>
            </a:r>
          </a:p>
          <a:p>
            <a:endParaRPr lang="fr-FR" dirty="0"/>
          </a:p>
          <a:p>
            <a:pPr>
              <a:buNone/>
            </a:pPr>
            <a:endParaRPr lang="fr-FR" dirty="0"/>
          </a:p>
        </p:txBody>
      </p:sp>
      <p:sp>
        <p:nvSpPr>
          <p:cNvPr id="6" name="Rectangle 5">
            <a:extLst>
              <a:ext uri="{FF2B5EF4-FFF2-40B4-BE49-F238E27FC236}">
                <a16:creationId xmlns:a16="http://schemas.microsoft.com/office/drawing/2014/main" id="{D84E506F-08DB-4609-AA96-5DA3015163B3}"/>
              </a:ext>
            </a:extLst>
          </p:cNvPr>
          <p:cNvSpPr/>
          <p:nvPr/>
        </p:nvSpPr>
        <p:spPr>
          <a:xfrm>
            <a:off x="237713" y="188640"/>
            <a:ext cx="6032639" cy="584775"/>
          </a:xfrm>
          <a:prstGeom prst="rect">
            <a:avLst/>
          </a:prstGeom>
        </p:spPr>
        <p:txBody>
          <a:bodyPr wrap="square">
            <a:spAutoFit/>
          </a:bodyPr>
          <a:lstStyle/>
          <a:p>
            <a:r>
              <a:rPr lang="fr-FR" sz="3200" dirty="0">
                <a:solidFill>
                  <a:srgbClr val="4A78B0"/>
                </a:solidFill>
                <a:latin typeface="Arial Narrow" panose="020B0606020202030204" pitchFamily="34" charset="0"/>
              </a:rPr>
              <a:t>// Arroser… inventer, développer !</a:t>
            </a:r>
          </a:p>
        </p:txBody>
      </p:sp>
      <p:sp>
        <p:nvSpPr>
          <p:cNvPr id="5" name="Rectangle 4"/>
          <p:cNvSpPr/>
          <p:nvPr/>
        </p:nvSpPr>
        <p:spPr>
          <a:xfrm>
            <a:off x="67932" y="1743405"/>
            <a:ext cx="6372200" cy="3939540"/>
          </a:xfrm>
          <a:prstGeom prst="rect">
            <a:avLst/>
          </a:prstGeom>
        </p:spPr>
        <p:txBody>
          <a:bodyPr wrap="square">
            <a:spAutoFit/>
          </a:bodyPr>
          <a:lstStyle/>
          <a:p>
            <a:r>
              <a:rPr lang="fr-FR" sz="1400" dirty="0">
                <a:latin typeface="Arial Narrow" panose="020B0606020202030204" pitchFamily="34" charset="0"/>
              </a:rPr>
              <a:t>Figeacteurs accueille les porteurs de projets individuels et leur propose :</a:t>
            </a:r>
          </a:p>
          <a:p>
            <a:endParaRPr lang="fr-FR" sz="1400" dirty="0">
              <a:latin typeface="Arial Narrow" panose="020B0606020202030204" pitchFamily="34" charset="0"/>
            </a:endParaRPr>
          </a:p>
          <a:p>
            <a:pPr lvl="0">
              <a:buFont typeface="Arial" pitchFamily="34" charset="0"/>
              <a:buChar char="•"/>
            </a:pPr>
            <a:r>
              <a:rPr lang="fr-FR" sz="1400" dirty="0">
                <a:latin typeface="Arial Narrow" panose="020B0606020202030204" pitchFamily="34" charset="0"/>
              </a:rPr>
              <a:t>Une mise en réseau avec l’ensemble de son réseau d’adhérents, pouvant être acteurs ressource (adhésion à Figeacteurs obligatoire)</a:t>
            </a:r>
          </a:p>
          <a:p>
            <a:pPr lvl="0">
              <a:buFont typeface="Arial" pitchFamily="34" charset="0"/>
              <a:buChar char="•"/>
            </a:pPr>
            <a:r>
              <a:rPr lang="fr-FR" sz="1400" dirty="0">
                <a:latin typeface="Arial Narrow" panose="020B0606020202030204" pitchFamily="34" charset="0"/>
              </a:rPr>
              <a:t> Une veille nationale sur des projets similaires (via les réseaux nationaux d’innovation sociale) </a:t>
            </a:r>
          </a:p>
          <a:p>
            <a:pPr lvl="0">
              <a:buFont typeface="Arial" pitchFamily="34" charset="0"/>
              <a:buChar char="•"/>
            </a:pPr>
            <a:r>
              <a:rPr lang="fr-FR" sz="1400" dirty="0">
                <a:latin typeface="Arial Narrow" panose="020B0606020202030204" pitchFamily="34" charset="0"/>
              </a:rPr>
              <a:t>De l’aiguillage sur les dispositifs d’aide existants </a:t>
            </a:r>
          </a:p>
          <a:p>
            <a:pPr lvl="0">
              <a:buFont typeface="Arial" pitchFamily="34" charset="0"/>
              <a:buChar char="•"/>
            </a:pPr>
            <a:r>
              <a:rPr lang="fr-FR" sz="1400" dirty="0">
                <a:latin typeface="Arial Narrow" panose="020B0606020202030204" pitchFamily="34" charset="0"/>
              </a:rPr>
              <a:t> Aide au montage financier ( prestation sur demande) </a:t>
            </a:r>
          </a:p>
          <a:p>
            <a:r>
              <a:rPr lang="fr-FR" sz="1400" dirty="0">
                <a:latin typeface="Arial Narrow" panose="020B0606020202030204" pitchFamily="34" charset="0"/>
              </a:rPr>
              <a:t> </a:t>
            </a:r>
          </a:p>
          <a:p>
            <a:endParaRPr lang="fr-FR" sz="1400" dirty="0">
              <a:latin typeface="Arial Narrow" panose="020B0606020202030204" pitchFamily="34" charset="0"/>
            </a:endParaRPr>
          </a:p>
          <a:p>
            <a:r>
              <a:rPr lang="fr-FR" sz="1400" dirty="0">
                <a:latin typeface="Arial Narrow" panose="020B0606020202030204" pitchFamily="34" charset="0"/>
              </a:rPr>
              <a:t>20 porteurs de projets individuels orientés en 2019 </a:t>
            </a:r>
          </a:p>
          <a:p>
            <a:r>
              <a:rPr lang="fr-FR" sz="1400" dirty="0">
                <a:latin typeface="Arial Narrow" panose="020B0606020202030204" pitchFamily="34" charset="0"/>
              </a:rPr>
              <a:t>Quelques exemples de projets: </a:t>
            </a:r>
            <a:r>
              <a:rPr lang="fr-FR" sz="1400" dirty="0" err="1">
                <a:latin typeface="Arial Narrow" panose="020B0606020202030204" pitchFamily="34" charset="0"/>
              </a:rPr>
              <a:t>recyclerie</a:t>
            </a:r>
            <a:r>
              <a:rPr lang="fr-FR" sz="1400" dirty="0">
                <a:latin typeface="Arial Narrow" panose="020B0606020202030204" pitchFamily="34" charset="0"/>
              </a:rPr>
              <a:t> informatique, magasin Vrac, réseau de femmes entrepreneures, boutique de puériculture, etc.</a:t>
            </a:r>
          </a:p>
          <a:p>
            <a:endParaRPr lang="fr-FR" sz="1400" dirty="0">
              <a:latin typeface="Arial Narrow" panose="020B0606020202030204" pitchFamily="34" charset="0"/>
            </a:endParaRPr>
          </a:p>
          <a:p>
            <a:r>
              <a:rPr lang="fr-FR" sz="1400" dirty="0">
                <a:latin typeface="Arial Narrow" panose="020B0606020202030204" pitchFamily="34" charset="0"/>
              </a:rPr>
              <a:t>Les partenaires techniques de l’accompagnement de projet:</a:t>
            </a:r>
          </a:p>
          <a:p>
            <a:r>
              <a:rPr lang="fr-FR" dirty="0"/>
              <a:t> </a:t>
            </a:r>
          </a:p>
          <a:p>
            <a:endParaRPr lang="fr-FR" dirty="0"/>
          </a:p>
          <a:p>
            <a:endParaRPr lang="fr-FR" dirty="0"/>
          </a:p>
        </p:txBody>
      </p:sp>
      <p:pic>
        <p:nvPicPr>
          <p:cNvPr id="1026" name="Picture 2" descr="Avise_20190425_PPT_TerritoiresConseils-3"/>
          <p:cNvPicPr>
            <a:picLocks noChangeAspect="1" noChangeArrowheads="1"/>
          </p:cNvPicPr>
          <p:nvPr/>
        </p:nvPicPr>
        <p:blipFill>
          <a:blip r:embed="rId3" cstate="screen"/>
          <a:srcRect/>
          <a:stretch>
            <a:fillRect/>
          </a:stretch>
        </p:blipFill>
        <p:spPr bwMode="auto">
          <a:xfrm>
            <a:off x="0" y="5085184"/>
            <a:ext cx="5188675" cy="708864"/>
          </a:xfrm>
          <a:prstGeom prst="rect">
            <a:avLst/>
          </a:prstGeom>
          <a:noFill/>
          <a:ln w="9525">
            <a:noFill/>
            <a:miter lim="800000"/>
            <a:headEnd/>
            <a:tailEnd/>
          </a:ln>
        </p:spPr>
      </p:pic>
      <p:pic>
        <p:nvPicPr>
          <p:cNvPr id="2" name="Imag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04048" y="5373216"/>
            <a:ext cx="720080" cy="292061"/>
          </a:xfrm>
          <a:prstGeom prst="rect">
            <a:avLst/>
          </a:prstGeom>
        </p:spPr>
      </p:pic>
      <p:pic>
        <p:nvPicPr>
          <p:cNvPr id="3" name="Imag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68144" y="5301208"/>
            <a:ext cx="420802" cy="364069"/>
          </a:xfrm>
          <a:prstGeom prst="rect">
            <a:avLst/>
          </a:prstGeom>
        </p:spPr>
      </p:pic>
      <p:pic>
        <p:nvPicPr>
          <p:cNvPr id="11" name="Image 10">
            <a:extLst>
              <a:ext uri="{FF2B5EF4-FFF2-40B4-BE49-F238E27FC236}">
                <a16:creationId xmlns:a16="http://schemas.microsoft.com/office/drawing/2014/main" id="{46E6D9AE-2A98-49EB-BC72-E5FD014AB63E}"/>
              </a:ext>
            </a:extLst>
          </p:cNvPr>
          <p:cNvPicPr/>
          <p:nvPr/>
        </p:nvPicPr>
        <p:blipFill>
          <a:blip r:embed="rId6" cstate="screen"/>
          <a:srcRect/>
          <a:stretch>
            <a:fillRect/>
          </a:stretch>
        </p:blipFill>
        <p:spPr bwMode="auto">
          <a:xfrm>
            <a:off x="5570889" y="6342077"/>
            <a:ext cx="435600" cy="332656"/>
          </a:xfrm>
          <a:prstGeom prst="rect">
            <a:avLst/>
          </a:prstGeom>
          <a:noFill/>
          <a:ln w="9525">
            <a:noFill/>
            <a:round/>
            <a:headEnd/>
            <a:tailEnd/>
          </a:ln>
        </p:spPr>
      </p:pic>
      <p:pic>
        <p:nvPicPr>
          <p:cNvPr id="4" name="Image 3"/>
          <p:cNvPicPr>
            <a:picLocks noChangeAspect="1"/>
          </p:cNvPicPr>
          <p:nvPr/>
        </p:nvPicPr>
        <p:blipFill>
          <a:blip r:embed="rId7"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12742" y="-10946"/>
            <a:ext cx="3402233" cy="6968337"/>
          </a:xfrm>
          <a:prstGeom prst="rect">
            <a:avLst/>
          </a:prstGeom>
        </p:spPr>
      </p:pic>
      <p:pic>
        <p:nvPicPr>
          <p:cNvPr id="7" name="Image 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43608" y="5157192"/>
            <a:ext cx="1484759" cy="638186"/>
          </a:xfrm>
          <a:prstGeom prst="rect">
            <a:avLst/>
          </a:prstGeom>
        </p:spPr>
      </p:pic>
      <p:pic>
        <p:nvPicPr>
          <p:cNvPr id="8" name="Image 7"/>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5076056" y="6237312"/>
            <a:ext cx="404664" cy="404664"/>
          </a:xfrm>
          <a:prstGeom prst="rect">
            <a:avLst/>
          </a:prstGeom>
        </p:spPr>
      </p:pic>
      <p:sp>
        <p:nvSpPr>
          <p:cNvPr id="13" name="Espace réservé du numéro de diapositive 12"/>
          <p:cNvSpPr>
            <a:spLocks noGrp="1"/>
          </p:cNvSpPr>
          <p:nvPr>
            <p:ph type="sldNum" sz="quarter" idx="12"/>
          </p:nvPr>
        </p:nvSpPr>
        <p:spPr/>
        <p:txBody>
          <a:bodyPr/>
          <a:lstStyle/>
          <a:p>
            <a:fld id="{EF0C36C4-21FD-4EAB-BD22-171DEA5434D5}" type="slidenum">
              <a:rPr lang="fr-FR" smtClean="0"/>
              <a:pPr/>
              <a:t>18</a:t>
            </a:fld>
            <a:endParaRPr lang="fr-FR"/>
          </a:p>
        </p:txBody>
      </p:sp>
      <p:pic>
        <p:nvPicPr>
          <p:cNvPr id="14" name="Image 13"/>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rot="5400000">
            <a:off x="3129168" y="5303880"/>
            <a:ext cx="337999" cy="764704"/>
          </a:xfrm>
          <a:prstGeom prst="rect">
            <a:avLst/>
          </a:prstGeom>
        </p:spPr>
      </p:pic>
    </p:spTree>
    <p:extLst>
      <p:ext uri="{BB962C8B-B14F-4D97-AF65-F5344CB8AC3E}">
        <p14:creationId xmlns:p14="http://schemas.microsoft.com/office/powerpoint/2010/main" val="1604921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851920" y="1018581"/>
            <a:ext cx="5040560" cy="584775"/>
          </a:xfrm>
        </p:spPr>
        <p:txBody>
          <a:bodyPr>
            <a:normAutofit fontScale="92500"/>
          </a:bodyPr>
          <a:lstStyle/>
          <a:p>
            <a:pPr marL="0" indent="0">
              <a:buNone/>
            </a:pPr>
            <a:r>
              <a:rPr lang="fr-FR" sz="2400" dirty="0">
                <a:latin typeface="Arial Narrow" panose="020B0606020202030204" pitchFamily="34" charset="0"/>
              </a:rPr>
              <a:t>Nos prestations d’accompagnements collectifs</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419872" y="476090"/>
            <a:ext cx="6032639" cy="584775"/>
          </a:xfrm>
          <a:prstGeom prst="rect">
            <a:avLst/>
          </a:prstGeom>
        </p:spPr>
        <p:txBody>
          <a:bodyPr wrap="square">
            <a:spAutoFit/>
          </a:bodyPr>
          <a:lstStyle/>
          <a:p>
            <a:r>
              <a:rPr lang="fr-FR" sz="3200" dirty="0">
                <a:solidFill>
                  <a:srgbClr val="D0B02A"/>
                </a:solidFill>
                <a:latin typeface="Arial Narrow" panose="020B0606020202030204" pitchFamily="34" charset="0"/>
              </a:rPr>
              <a:t>// Faire grandir… et expérimenter !</a:t>
            </a:r>
          </a:p>
        </p:txBody>
      </p:sp>
      <p:sp>
        <p:nvSpPr>
          <p:cNvPr id="9" name="ZoneTexte 8">
            <a:extLst>
              <a:ext uri="{FF2B5EF4-FFF2-40B4-BE49-F238E27FC236}">
                <a16:creationId xmlns:a16="http://schemas.microsoft.com/office/drawing/2014/main" id="{9FD2B2B9-EA6C-4ECF-B2FA-E5F224E3DB3A}"/>
              </a:ext>
            </a:extLst>
          </p:cNvPr>
          <p:cNvSpPr txBox="1"/>
          <p:nvPr/>
        </p:nvSpPr>
        <p:spPr>
          <a:xfrm>
            <a:off x="3505693" y="1681344"/>
            <a:ext cx="4608512" cy="400110"/>
          </a:xfrm>
          <a:prstGeom prst="rect">
            <a:avLst/>
          </a:prstGeom>
          <a:noFill/>
        </p:spPr>
        <p:txBody>
          <a:bodyPr wrap="square" rtlCol="0">
            <a:spAutoFit/>
          </a:bodyPr>
          <a:lstStyle/>
          <a:p>
            <a:r>
              <a:rPr lang="fr-FR" sz="2000" b="1" dirty="0">
                <a:latin typeface="Arial Narrow" panose="020B0606020202030204" pitchFamily="34" charset="0"/>
              </a:rPr>
              <a:t>Maraîchage avec</a:t>
            </a:r>
          </a:p>
        </p:txBody>
      </p:sp>
      <p:pic>
        <p:nvPicPr>
          <p:cNvPr id="3" name="Image 2">
            <a:extLst>
              <a:ext uri="{FF2B5EF4-FFF2-40B4-BE49-F238E27FC236}">
                <a16:creationId xmlns:a16="http://schemas.microsoft.com/office/drawing/2014/main" id="{517E3352-0EA7-48F2-B114-22DE943F017A}"/>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96552" y="0"/>
            <a:ext cx="3328988" cy="6858000"/>
          </a:xfrm>
          <a:prstGeom prst="rect">
            <a:avLst/>
          </a:prstGeom>
        </p:spPr>
      </p:pic>
      <p:sp>
        <p:nvSpPr>
          <p:cNvPr id="7" name="Rectangle 6">
            <a:extLst>
              <a:ext uri="{FF2B5EF4-FFF2-40B4-BE49-F238E27FC236}">
                <a16:creationId xmlns:a16="http://schemas.microsoft.com/office/drawing/2014/main" id="{46C14C4D-F38B-4DD1-A413-28C06E80E59A}"/>
              </a:ext>
            </a:extLst>
          </p:cNvPr>
          <p:cNvSpPr/>
          <p:nvPr/>
        </p:nvSpPr>
        <p:spPr>
          <a:xfrm>
            <a:off x="3419872" y="2276872"/>
            <a:ext cx="5040560" cy="3933384"/>
          </a:xfrm>
          <a:prstGeom prst="rect">
            <a:avLst/>
          </a:prstGeom>
        </p:spPr>
        <p:txBody>
          <a:bodyPr wrap="square">
            <a:spAutoFit/>
          </a:bodyPr>
          <a:lstStyle/>
          <a:p>
            <a:pPr algn="just">
              <a:lnSpc>
                <a:spcPct val="120000"/>
              </a:lnSpc>
            </a:pPr>
            <a:endParaRPr lang="fr-FR" sz="1400" b="1" dirty="0">
              <a:solidFill>
                <a:srgbClr val="FF0000"/>
              </a:solidFill>
              <a:latin typeface="Arial Narrow" panose="020B0606020202030204" pitchFamily="34" charset="0"/>
            </a:endParaRPr>
          </a:p>
          <a:p>
            <a:pPr algn="just">
              <a:lnSpc>
                <a:spcPct val="120000"/>
              </a:lnSpc>
            </a:pPr>
            <a:r>
              <a:rPr lang="fr-FR" sz="1400" dirty="0">
                <a:latin typeface="Arial Narrow" panose="020B0606020202030204" pitchFamily="34" charset="0"/>
              </a:rPr>
              <a:t>L’étude de faisabilité d’une activité maraîchage en atelier et chantier d’insertion a été réalisée pour le compte de Regain en 2019. La mise en production et la commercialisation ont commencé en 2019 ,suite à la mise à disposition par la Mairie de Figeac de 2 parcelles le long du Célé et l’embauche d’un chef de culture.</a:t>
            </a:r>
          </a:p>
          <a:p>
            <a:pPr algn="just">
              <a:lnSpc>
                <a:spcPct val="120000"/>
              </a:lnSpc>
            </a:pPr>
            <a:endParaRPr lang="fr-FR" sz="1400" dirty="0">
              <a:latin typeface="Arial Narrow" panose="020B0606020202030204" pitchFamily="34" charset="0"/>
            </a:endParaRPr>
          </a:p>
          <a:p>
            <a:pPr algn="just">
              <a:lnSpc>
                <a:spcPct val="120000"/>
              </a:lnSpc>
            </a:pPr>
            <a:r>
              <a:rPr lang="fr-FR" sz="1400" dirty="0">
                <a:latin typeface="Arial Narrow" panose="020B0606020202030204" pitchFamily="34" charset="0"/>
              </a:rPr>
              <a:t>Un projet maraichage en deux phases : </a:t>
            </a:r>
          </a:p>
          <a:p>
            <a:pPr marL="285750" indent="-285750" algn="just">
              <a:lnSpc>
                <a:spcPct val="120000"/>
              </a:lnSpc>
              <a:buFont typeface="Arial" panose="020B0604020202020204" pitchFamily="34" charset="0"/>
              <a:buChar char="•"/>
            </a:pPr>
            <a:r>
              <a:rPr lang="fr-FR" sz="1400" dirty="0">
                <a:latin typeface="Arial Narrow" panose="020B0606020202030204" pitchFamily="34" charset="0"/>
              </a:rPr>
              <a:t>Phase 1 : L’atelier « Grand Jardin » au bord du Célé</a:t>
            </a:r>
          </a:p>
          <a:p>
            <a:pPr marL="285750" indent="-285750" algn="just">
              <a:lnSpc>
                <a:spcPct val="120000"/>
              </a:lnSpc>
              <a:buFont typeface="Arial" panose="020B0604020202020204" pitchFamily="34" charset="0"/>
              <a:buChar char="•"/>
            </a:pPr>
            <a:r>
              <a:rPr lang="fr-FR" sz="1400" dirty="0">
                <a:latin typeface="Arial Narrow" panose="020B0606020202030204" pitchFamily="34" charset="0"/>
              </a:rPr>
              <a:t>Phase 2 : Une « ferme » de maraichage en insertion</a:t>
            </a:r>
          </a:p>
          <a:p>
            <a:pPr marL="285750" indent="-285750" algn="just">
              <a:lnSpc>
                <a:spcPct val="120000"/>
              </a:lnSpc>
              <a:buFont typeface="Arial" panose="020B0604020202020204" pitchFamily="34" charset="0"/>
              <a:buChar char="•"/>
            </a:pPr>
            <a:endParaRPr lang="fr-FR" sz="1400" dirty="0">
              <a:latin typeface="Arial Narrow" panose="020B0606020202030204" pitchFamily="34" charset="0"/>
            </a:endParaRPr>
          </a:p>
          <a:p>
            <a:pPr algn="just">
              <a:lnSpc>
                <a:spcPct val="120000"/>
              </a:lnSpc>
            </a:pPr>
            <a:r>
              <a:rPr lang="fr-FR" sz="1400" dirty="0">
                <a:latin typeface="Arial Narrow" panose="020B0606020202030204" pitchFamily="34" charset="0"/>
              </a:rPr>
              <a:t>Quelques chiffres : </a:t>
            </a:r>
          </a:p>
          <a:p>
            <a:pPr marL="285750" indent="-285750" algn="just">
              <a:lnSpc>
                <a:spcPct val="120000"/>
              </a:lnSpc>
              <a:buFont typeface="Arial" panose="020B0604020202020204" pitchFamily="34" charset="0"/>
              <a:buChar char="•"/>
            </a:pPr>
            <a:endParaRPr lang="fr-FR" sz="1400" dirty="0"/>
          </a:p>
          <a:p>
            <a:pPr marL="285750" indent="-285750" algn="just">
              <a:lnSpc>
                <a:spcPct val="120000"/>
              </a:lnSpc>
              <a:buFont typeface="Arial" panose="020B0604020202020204" pitchFamily="34" charset="0"/>
              <a:buChar char="•"/>
            </a:pPr>
            <a:endParaRPr lang="fr-FR" sz="1400" dirty="0">
              <a:latin typeface="Arial Narrow" panose="020B0606020202030204" pitchFamily="34" charset="0"/>
            </a:endParaRPr>
          </a:p>
          <a:p>
            <a:pPr algn="just">
              <a:lnSpc>
                <a:spcPct val="120000"/>
              </a:lnSpc>
            </a:pPr>
            <a:endParaRPr lang="fr-FR" sz="1200" b="1" dirty="0">
              <a:solidFill>
                <a:srgbClr val="FF0000"/>
              </a:solidFill>
              <a:latin typeface="Arial Narrow" panose="020B0606020202030204" pitchFamily="34" charset="0"/>
            </a:endParaRPr>
          </a:p>
        </p:txBody>
      </p:sp>
      <p:pic>
        <p:nvPicPr>
          <p:cNvPr id="18" name="Image 17">
            <a:extLst>
              <a:ext uri="{FF2B5EF4-FFF2-40B4-BE49-F238E27FC236}">
                <a16:creationId xmlns:a16="http://schemas.microsoft.com/office/drawing/2014/main" id="{682199E5-F6C1-4F07-8500-8F26C1279EB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71723" y="1524619"/>
            <a:ext cx="2784174" cy="1113670"/>
          </a:xfrm>
          <a:prstGeom prst="rect">
            <a:avLst/>
          </a:prstGeom>
        </p:spPr>
      </p:pic>
      <p:grpSp>
        <p:nvGrpSpPr>
          <p:cNvPr id="8" name="Groupe 7">
            <a:extLst>
              <a:ext uri="{FF2B5EF4-FFF2-40B4-BE49-F238E27FC236}">
                <a16:creationId xmlns:a16="http://schemas.microsoft.com/office/drawing/2014/main" id="{F9DB37FF-B91D-4597-8777-C0D282403CDE}"/>
              </a:ext>
            </a:extLst>
          </p:cNvPr>
          <p:cNvGrpSpPr/>
          <p:nvPr/>
        </p:nvGrpSpPr>
        <p:grpSpPr>
          <a:xfrm>
            <a:off x="4716016" y="4774794"/>
            <a:ext cx="2000444" cy="1318504"/>
            <a:chOff x="3798647" y="1862678"/>
            <a:chExt cx="2080911" cy="1290186"/>
          </a:xfrm>
        </p:grpSpPr>
        <p:sp>
          <p:nvSpPr>
            <p:cNvPr id="10" name="ZoneTexte 9">
              <a:extLst>
                <a:ext uri="{FF2B5EF4-FFF2-40B4-BE49-F238E27FC236}">
                  <a16:creationId xmlns:a16="http://schemas.microsoft.com/office/drawing/2014/main" id="{FD451BE9-7121-455C-BABF-94054D6FE3C1}"/>
                </a:ext>
              </a:extLst>
            </p:cNvPr>
            <p:cNvSpPr txBox="1"/>
            <p:nvPr/>
          </p:nvSpPr>
          <p:spPr>
            <a:xfrm>
              <a:off x="3798647" y="2791464"/>
              <a:ext cx="2080911" cy="361400"/>
            </a:xfrm>
            <a:prstGeom prst="rect">
              <a:avLst/>
            </a:prstGeom>
            <a:noFill/>
          </p:spPr>
          <p:txBody>
            <a:bodyPr wrap="square" rtlCol="0">
              <a:spAutoFit/>
            </a:bodyPr>
            <a:lstStyle/>
            <a:p>
              <a:pPr algn="ctr"/>
              <a:r>
                <a:rPr lang="fr-FR" b="1" dirty="0">
                  <a:latin typeface="Arial Narrow" panose="020B0606020202030204" pitchFamily="34" charset="0"/>
                </a:rPr>
                <a:t>Séances de travail</a:t>
              </a:r>
            </a:p>
          </p:txBody>
        </p:sp>
        <p:sp>
          <p:nvSpPr>
            <p:cNvPr id="11" name="Rectangle 10">
              <a:extLst>
                <a:ext uri="{FF2B5EF4-FFF2-40B4-BE49-F238E27FC236}">
                  <a16:creationId xmlns:a16="http://schemas.microsoft.com/office/drawing/2014/main" id="{032CACE2-1494-4418-8D12-1078C739B9D2}"/>
                </a:ext>
              </a:extLst>
            </p:cNvPr>
            <p:cNvSpPr/>
            <p:nvPr/>
          </p:nvSpPr>
          <p:spPr>
            <a:xfrm>
              <a:off x="4192637" y="1862678"/>
              <a:ext cx="1171451" cy="1174550"/>
            </a:xfrm>
            <a:prstGeom prst="rect">
              <a:avLst/>
            </a:prstGeom>
          </p:spPr>
          <p:txBody>
            <a:bodyPr wrap="square">
              <a:spAutoFit/>
            </a:bodyPr>
            <a:lstStyle/>
            <a:p>
              <a:pPr defTabSz="720000"/>
              <a:r>
                <a:rPr lang="fr-FR" sz="5400" b="1" dirty="0">
                  <a:solidFill>
                    <a:srgbClr val="C00000"/>
                  </a:solidFill>
                  <a:latin typeface="Angie BlackOpen" pitchFamily="50" charset="0"/>
                </a:rPr>
                <a:t>10</a:t>
              </a:r>
              <a:r>
                <a:rPr lang="fr-FR" sz="7200" b="1" dirty="0">
                  <a:solidFill>
                    <a:srgbClr val="C00000"/>
                  </a:solidFill>
                  <a:latin typeface="Angie BlackOpen" pitchFamily="50" charset="0"/>
                </a:rPr>
                <a:t> </a:t>
              </a:r>
            </a:p>
          </p:txBody>
        </p:sp>
      </p:grpSp>
      <p:grpSp>
        <p:nvGrpSpPr>
          <p:cNvPr id="13" name="Groupe 12">
            <a:extLst>
              <a:ext uri="{FF2B5EF4-FFF2-40B4-BE49-F238E27FC236}">
                <a16:creationId xmlns:a16="http://schemas.microsoft.com/office/drawing/2014/main" id="{F9DB37FF-B91D-4597-8777-C0D282403CDE}"/>
              </a:ext>
            </a:extLst>
          </p:cNvPr>
          <p:cNvGrpSpPr/>
          <p:nvPr/>
        </p:nvGrpSpPr>
        <p:grpSpPr>
          <a:xfrm>
            <a:off x="6748020" y="4774794"/>
            <a:ext cx="1712412" cy="1318504"/>
            <a:chOff x="3665254" y="1862678"/>
            <a:chExt cx="1781293" cy="1290186"/>
          </a:xfrm>
        </p:grpSpPr>
        <p:sp>
          <p:nvSpPr>
            <p:cNvPr id="14" name="ZoneTexte 13">
              <a:extLst>
                <a:ext uri="{FF2B5EF4-FFF2-40B4-BE49-F238E27FC236}">
                  <a16:creationId xmlns:a16="http://schemas.microsoft.com/office/drawing/2014/main" id="{FD451BE9-7121-455C-BABF-94054D6FE3C1}"/>
                </a:ext>
              </a:extLst>
            </p:cNvPr>
            <p:cNvSpPr txBox="1"/>
            <p:nvPr/>
          </p:nvSpPr>
          <p:spPr>
            <a:xfrm>
              <a:off x="3665254" y="2791464"/>
              <a:ext cx="1781293" cy="361400"/>
            </a:xfrm>
            <a:prstGeom prst="rect">
              <a:avLst/>
            </a:prstGeom>
            <a:noFill/>
          </p:spPr>
          <p:txBody>
            <a:bodyPr wrap="square" rtlCol="0">
              <a:spAutoFit/>
            </a:bodyPr>
            <a:lstStyle/>
            <a:p>
              <a:pPr algn="ctr"/>
              <a:r>
                <a:rPr lang="fr-FR" b="1" dirty="0">
                  <a:latin typeface="Arial Narrow" panose="020B0606020202030204" pitchFamily="34" charset="0"/>
                </a:rPr>
                <a:t>Visites d’études </a:t>
              </a:r>
            </a:p>
          </p:txBody>
        </p:sp>
        <p:sp>
          <p:nvSpPr>
            <p:cNvPr id="15" name="Rectangle 14">
              <a:extLst>
                <a:ext uri="{FF2B5EF4-FFF2-40B4-BE49-F238E27FC236}">
                  <a16:creationId xmlns:a16="http://schemas.microsoft.com/office/drawing/2014/main" id="{032CACE2-1494-4418-8D12-1078C739B9D2}"/>
                </a:ext>
              </a:extLst>
            </p:cNvPr>
            <p:cNvSpPr/>
            <p:nvPr/>
          </p:nvSpPr>
          <p:spPr>
            <a:xfrm>
              <a:off x="4192637" y="1862678"/>
              <a:ext cx="1171451" cy="1174550"/>
            </a:xfrm>
            <a:prstGeom prst="rect">
              <a:avLst/>
            </a:prstGeom>
          </p:spPr>
          <p:txBody>
            <a:bodyPr wrap="square">
              <a:spAutoFit/>
            </a:bodyPr>
            <a:lstStyle/>
            <a:p>
              <a:pPr defTabSz="720000"/>
              <a:r>
                <a:rPr lang="fr-FR" sz="5400" b="1" dirty="0">
                  <a:solidFill>
                    <a:srgbClr val="C00000"/>
                  </a:solidFill>
                  <a:latin typeface="Angie BlackOpen" pitchFamily="50" charset="0"/>
                </a:rPr>
                <a:t>2</a:t>
              </a:r>
              <a:r>
                <a:rPr lang="fr-FR" sz="7200" b="1" dirty="0">
                  <a:solidFill>
                    <a:srgbClr val="C00000"/>
                  </a:solidFill>
                  <a:latin typeface="Angie BlackOpen" pitchFamily="50" charset="0"/>
                </a:rPr>
                <a:t> </a:t>
              </a:r>
            </a:p>
          </p:txBody>
        </p:sp>
      </p:grpSp>
      <p:sp>
        <p:nvSpPr>
          <p:cNvPr id="16" name="Espace réservé du numéro de diapositive 15"/>
          <p:cNvSpPr>
            <a:spLocks noGrp="1"/>
          </p:cNvSpPr>
          <p:nvPr>
            <p:ph type="sldNum" sz="quarter" idx="12"/>
          </p:nvPr>
        </p:nvSpPr>
        <p:spPr/>
        <p:txBody>
          <a:bodyPr/>
          <a:lstStyle/>
          <a:p>
            <a:fld id="{EF0C36C4-21FD-4EAB-BD22-171DEA5434D5}" type="slidenum">
              <a:rPr lang="fr-FR" smtClean="0"/>
              <a:pPr/>
              <a:t>19</a:t>
            </a:fld>
            <a:endParaRPr lang="fr-FR"/>
          </a:p>
        </p:txBody>
      </p:sp>
    </p:spTree>
    <p:extLst>
      <p:ext uri="{BB962C8B-B14F-4D97-AF65-F5344CB8AC3E}">
        <p14:creationId xmlns:p14="http://schemas.microsoft.com/office/powerpoint/2010/main" val="83656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0"/>
            <a:ext cx="4824536" cy="1487113"/>
          </a:xfrm>
        </p:spPr>
        <p:txBody>
          <a:bodyPr>
            <a:normAutofit/>
          </a:bodyPr>
          <a:lstStyle/>
          <a:p>
            <a:pPr algn="l"/>
            <a:r>
              <a:rPr lang="fr-FR" sz="6700" dirty="0">
                <a:latin typeface="Arial Narrow" panose="020B0606020202030204" pitchFamily="34" charset="0"/>
                <a:cs typeface="Arial" panose="020B0604020202020204" pitchFamily="34" charset="0"/>
              </a:rPr>
              <a:t>SOMMAIRE</a:t>
            </a:r>
            <a:endParaRPr lang="fr-FR" sz="4800" dirty="0">
              <a:latin typeface="Arial Narrow" panose="020B0606020202030204" pitchFamily="34" charset="0"/>
              <a:cs typeface="Arial" panose="020B0604020202020204" pitchFamily="34" charset="0"/>
            </a:endParaRPr>
          </a:p>
        </p:txBody>
      </p:sp>
      <p:sp>
        <p:nvSpPr>
          <p:cNvPr id="3" name="Sous-titre 2"/>
          <p:cNvSpPr>
            <a:spLocks noGrp="1"/>
          </p:cNvSpPr>
          <p:nvPr>
            <p:ph type="subTitle" idx="1"/>
          </p:nvPr>
        </p:nvSpPr>
        <p:spPr>
          <a:xfrm>
            <a:off x="582715" y="1487112"/>
            <a:ext cx="5789485" cy="4966223"/>
          </a:xfrm>
        </p:spPr>
        <p:txBody>
          <a:bodyPr>
            <a:normAutofit lnSpcReduction="10000"/>
          </a:bodyPr>
          <a:lstStyle/>
          <a:p>
            <a:pPr algn="l"/>
            <a:r>
              <a:rPr lang="fr-FR" sz="1500" dirty="0">
                <a:latin typeface="Arial Narrow" panose="020B0606020202030204" pitchFamily="34" charset="0"/>
              </a:rPr>
              <a:t>Un mot des Figeacteurs……………………………………………………..    P 3</a:t>
            </a:r>
          </a:p>
          <a:p>
            <a:pPr algn="l"/>
            <a:r>
              <a:rPr lang="fr-FR" sz="2400" b="1" dirty="0">
                <a:solidFill>
                  <a:srgbClr val="00B050"/>
                </a:solidFill>
                <a:latin typeface="Arial Narrow" panose="020B0606020202030204" pitchFamily="34" charset="0"/>
              </a:rPr>
              <a:t>// Labourer… mobiliser, inspirer ! </a:t>
            </a:r>
            <a:r>
              <a:rPr lang="fr-FR" sz="1400" dirty="0">
                <a:latin typeface="Arial Narrow" panose="020B0606020202030204" pitchFamily="34" charset="0"/>
              </a:rPr>
              <a:t>………...…....... </a:t>
            </a:r>
            <a:r>
              <a:rPr lang="fr-FR" sz="1500" dirty="0">
                <a:latin typeface="Arial Narrow" panose="020B0606020202030204" pitchFamily="34" charset="0"/>
              </a:rPr>
              <a:t>P 4</a:t>
            </a:r>
          </a:p>
          <a:p>
            <a:pPr marL="285750" indent="-285750" algn="l">
              <a:buFont typeface="Arial" panose="020B0604020202020204" pitchFamily="34" charset="0"/>
              <a:buChar char="•"/>
            </a:pPr>
            <a:r>
              <a:rPr lang="fr-FR" sz="1500" dirty="0">
                <a:latin typeface="Arial Narrow" panose="020B0606020202030204" pitchFamily="34" charset="0"/>
              </a:rPr>
              <a:t>Un réseau d’adhérents</a:t>
            </a:r>
          </a:p>
          <a:p>
            <a:pPr marL="285750" indent="-285750" algn="l">
              <a:buFont typeface="Arial" panose="020B0604020202020204" pitchFamily="34" charset="0"/>
              <a:buChar char="•"/>
            </a:pPr>
            <a:r>
              <a:rPr lang="fr-FR" sz="1500" dirty="0">
                <a:latin typeface="Arial Narrow" panose="020B0606020202030204" pitchFamily="34" charset="0"/>
              </a:rPr>
              <a:t>Un lieu qui rassemble</a:t>
            </a:r>
          </a:p>
          <a:p>
            <a:pPr marL="285750" indent="-285750" algn="l">
              <a:buFont typeface="Arial" panose="020B0604020202020204" pitchFamily="34" charset="0"/>
              <a:buChar char="•"/>
            </a:pPr>
            <a:r>
              <a:rPr lang="fr-FR" sz="1500" dirty="0">
                <a:latin typeface="Arial Narrow" panose="020B0606020202030204" pitchFamily="34" charset="0"/>
              </a:rPr>
              <a:t>Des évènements inspirants</a:t>
            </a:r>
          </a:p>
          <a:p>
            <a:pPr marL="285750" indent="-285750" algn="l">
              <a:buFont typeface="Arial" panose="020B0604020202020204" pitchFamily="34" charset="0"/>
              <a:buChar char="•"/>
            </a:pPr>
            <a:r>
              <a:rPr lang="fr-FR" sz="1500" dirty="0">
                <a:latin typeface="Arial Narrow" panose="020B0606020202030204" pitchFamily="34" charset="0"/>
              </a:rPr>
              <a:t>Des visites apprenantes</a:t>
            </a:r>
          </a:p>
          <a:p>
            <a:pPr algn="l"/>
            <a:r>
              <a:rPr lang="fr-FR" sz="2400" b="1" dirty="0">
                <a:solidFill>
                  <a:srgbClr val="4A78B0"/>
                </a:solidFill>
                <a:latin typeface="Arial Narrow" panose="020B0606020202030204" pitchFamily="34" charset="0"/>
              </a:rPr>
              <a:t>// Arroser… inventer, développer ! </a:t>
            </a:r>
            <a:r>
              <a:rPr lang="fr-FR" sz="1500" dirty="0">
                <a:latin typeface="Arial Narrow" panose="020B0606020202030204" pitchFamily="34" charset="0"/>
              </a:rPr>
              <a:t>…………...   P 12</a:t>
            </a:r>
            <a:endParaRPr lang="fr-FR" sz="1500" b="1" dirty="0">
              <a:solidFill>
                <a:srgbClr val="4A78B0"/>
              </a:solidFill>
              <a:latin typeface="Arial Narrow" panose="020B0606020202030204" pitchFamily="34" charset="0"/>
            </a:endParaRPr>
          </a:p>
          <a:p>
            <a:pPr marL="285750" indent="-285750" algn="l">
              <a:buFont typeface="Arial" panose="020B0604020202020204" pitchFamily="34" charset="0"/>
              <a:buChar char="•"/>
            </a:pPr>
            <a:r>
              <a:rPr lang="fr-FR" sz="1500" dirty="0">
                <a:latin typeface="Arial Narrow" panose="020B0606020202030204" pitchFamily="34" charset="0"/>
              </a:rPr>
              <a:t>Start Up de Territoire Figeac</a:t>
            </a:r>
          </a:p>
          <a:p>
            <a:pPr marL="285750" indent="-285750" algn="l">
              <a:buFont typeface="Arial" panose="020B0604020202020204" pitchFamily="34" charset="0"/>
              <a:buChar char="•"/>
            </a:pPr>
            <a:r>
              <a:rPr lang="fr-FR" sz="1500" dirty="0">
                <a:latin typeface="Arial Narrow" panose="020B0606020202030204" pitchFamily="34" charset="0"/>
              </a:rPr>
              <a:t>Les groupes projets</a:t>
            </a:r>
          </a:p>
          <a:p>
            <a:pPr algn="l"/>
            <a:r>
              <a:rPr lang="fr-FR" sz="2400" b="1" dirty="0">
                <a:solidFill>
                  <a:srgbClr val="D0B02A"/>
                </a:solidFill>
                <a:latin typeface="Arial Narrow" panose="020B0606020202030204" pitchFamily="34" charset="0"/>
              </a:rPr>
              <a:t>// Faire grandir… et expérimenter !</a:t>
            </a:r>
            <a:r>
              <a:rPr lang="fr-FR" sz="2400" dirty="0">
                <a:latin typeface="Arial Narrow" panose="020B0606020202030204" pitchFamily="34" charset="0"/>
              </a:rPr>
              <a:t> </a:t>
            </a:r>
            <a:r>
              <a:rPr lang="fr-FR" sz="1500" dirty="0">
                <a:latin typeface="Arial Narrow" panose="020B0606020202030204" pitchFamily="34" charset="0"/>
              </a:rPr>
              <a:t>…………... P 19</a:t>
            </a:r>
          </a:p>
          <a:p>
            <a:pPr marL="285750" indent="-285750" algn="l">
              <a:buFont typeface="Arial" panose="020B0604020202020204" pitchFamily="34" charset="0"/>
              <a:buChar char="•"/>
            </a:pPr>
            <a:r>
              <a:rPr lang="fr-FR" sz="1500" dirty="0">
                <a:latin typeface="Arial Narrow" panose="020B0606020202030204" pitchFamily="34" charset="0"/>
              </a:rPr>
              <a:t>Notre expertise en innovation territoriale</a:t>
            </a:r>
          </a:p>
          <a:p>
            <a:pPr marL="285750" indent="-285750" algn="l">
              <a:buFont typeface="Arial" panose="020B0604020202020204" pitchFamily="34" charset="0"/>
              <a:buChar char="•"/>
            </a:pPr>
            <a:r>
              <a:rPr lang="fr-FR" sz="1500" dirty="0">
                <a:latin typeface="Arial Narrow" panose="020B0606020202030204" pitchFamily="34" charset="0"/>
              </a:rPr>
              <a:t>Les accompagnements collectifs</a:t>
            </a:r>
          </a:p>
          <a:p>
            <a:pPr marL="285750" indent="-285750" algn="l">
              <a:buFont typeface="Arial" panose="020B0604020202020204" pitchFamily="34" charset="0"/>
              <a:buChar char="•"/>
            </a:pPr>
            <a:r>
              <a:rPr lang="fr-FR" sz="1500" dirty="0">
                <a:latin typeface="Arial Narrow" panose="020B0606020202030204" pitchFamily="34" charset="0"/>
              </a:rPr>
              <a:t>Orientation des porteurs de projets individuels</a:t>
            </a:r>
          </a:p>
          <a:p>
            <a:pPr algn="l"/>
            <a:r>
              <a:rPr lang="fr-FR" sz="2400" b="1" dirty="0">
                <a:solidFill>
                  <a:srgbClr val="7030A0"/>
                </a:solidFill>
                <a:latin typeface="Arial Narrow" panose="020B0606020202030204" pitchFamily="34" charset="0"/>
              </a:rPr>
              <a:t>//  Nos opérations financées</a:t>
            </a:r>
            <a:r>
              <a:rPr lang="fr-FR" sz="1500" dirty="0">
                <a:latin typeface="Arial Narrow" panose="020B0606020202030204" pitchFamily="34" charset="0"/>
              </a:rPr>
              <a:t>…………………………</a:t>
            </a:r>
            <a:r>
              <a:rPr lang="fr-FR" sz="2400" dirty="0">
                <a:solidFill>
                  <a:srgbClr val="7030A0"/>
                </a:solidFill>
                <a:latin typeface="Arial Narrow" panose="020B0606020202030204" pitchFamily="34" charset="0"/>
              </a:rPr>
              <a:t> </a:t>
            </a:r>
            <a:r>
              <a:rPr lang="fr-FR" sz="1500" dirty="0">
                <a:latin typeface="Arial Narrow" panose="020B0606020202030204" pitchFamily="34" charset="0"/>
              </a:rPr>
              <a:t>P 24</a:t>
            </a:r>
            <a:endParaRPr lang="fr-FR" sz="1500" dirty="0">
              <a:solidFill>
                <a:srgbClr val="7030A0"/>
              </a:solidFill>
              <a:latin typeface="Arial Narrow" panose="020B0606020202030204" pitchFamily="34" charset="0"/>
            </a:endParaRPr>
          </a:p>
          <a:p>
            <a:pPr algn="l"/>
            <a:r>
              <a:rPr lang="fr-FR" sz="1500" dirty="0">
                <a:latin typeface="Arial Narrow" panose="020B0606020202030204" pitchFamily="34" charset="0"/>
              </a:rPr>
              <a:t>Perspectives 2020 …………………………………………………………... P 30</a:t>
            </a:r>
            <a:endParaRPr lang="fr-FR" sz="1500" dirty="0">
              <a:solidFill>
                <a:srgbClr val="7030A0"/>
              </a:solidFill>
              <a:latin typeface="Arial Narrow" panose="020B0606020202030204" pitchFamily="34" charset="0"/>
            </a:endParaRPr>
          </a:p>
          <a:p>
            <a:pPr algn="l"/>
            <a:endParaRPr lang="fr-FR" sz="1500" dirty="0">
              <a:latin typeface="Arial Narrow" panose="020B0606020202030204" pitchFamily="34" charset="0"/>
            </a:endParaRPr>
          </a:p>
          <a:p>
            <a:pPr algn="l"/>
            <a:endParaRPr lang="fr-FR" sz="1500" dirty="0">
              <a:latin typeface="Arial Narrow" panose="020B0606020202030204" pitchFamily="34" charset="0"/>
            </a:endParaRPr>
          </a:p>
          <a:p>
            <a:pPr marL="285750" indent="-285750" algn="l">
              <a:buFont typeface="Arial" panose="020B0604020202020204" pitchFamily="34" charset="0"/>
              <a:buChar char="•"/>
            </a:pPr>
            <a:endParaRPr lang="fr-FR" dirty="0">
              <a:latin typeface="Arial Narrow" panose="020B0606020202030204" pitchFamily="34" charset="0"/>
            </a:endParaRPr>
          </a:p>
          <a:p>
            <a:pPr algn="l"/>
            <a:endParaRPr lang="fr-FR" dirty="0">
              <a:latin typeface="Arial Narrow" panose="020B0606020202030204" pitchFamily="34" charset="0"/>
              <a:cs typeface="Arial" panose="020B0604020202020204" pitchFamily="34" charset="0"/>
            </a:endParaRPr>
          </a:p>
        </p:txBody>
      </p:sp>
      <p:pic>
        <p:nvPicPr>
          <p:cNvPr id="19" name="Espace réservé du contenu 23">
            <a:extLst>
              <a:ext uri="{FF2B5EF4-FFF2-40B4-BE49-F238E27FC236}">
                <a16:creationId xmlns:a16="http://schemas.microsoft.com/office/drawing/2014/main" id="{7421226C-1C77-443A-A530-88CFE3727CFC}"/>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084168" y="3223335"/>
            <a:ext cx="6507668" cy="3660562"/>
          </a:xfrm>
          <a:prstGeom prst="rect">
            <a:avLst/>
          </a:prstGeom>
        </p:spPr>
      </p:pic>
      <p:sp>
        <p:nvSpPr>
          <p:cNvPr id="5" name="Espace réservé du numéro de diapositive 4"/>
          <p:cNvSpPr>
            <a:spLocks noGrp="1"/>
          </p:cNvSpPr>
          <p:nvPr>
            <p:ph type="sldNum" sz="quarter" idx="12"/>
          </p:nvPr>
        </p:nvSpPr>
        <p:spPr/>
        <p:txBody>
          <a:bodyPr/>
          <a:lstStyle/>
          <a:p>
            <a:fld id="{EF0C36C4-21FD-4EAB-BD22-171DEA5434D5}" type="slidenum">
              <a:rPr lang="fr-FR" smtClean="0"/>
              <a:pPr/>
              <a:t>2</a:t>
            </a:fld>
            <a:endParaRPr lang="fr-FR"/>
          </a:p>
        </p:txBody>
      </p:sp>
    </p:spTree>
    <p:extLst>
      <p:ext uri="{BB962C8B-B14F-4D97-AF65-F5344CB8AC3E}">
        <p14:creationId xmlns:p14="http://schemas.microsoft.com/office/powerpoint/2010/main" val="168392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3851920" y="1018581"/>
            <a:ext cx="5040560" cy="584775"/>
          </a:xfrm>
        </p:spPr>
        <p:txBody>
          <a:bodyPr>
            <a:normAutofit fontScale="92500"/>
          </a:bodyPr>
          <a:lstStyle/>
          <a:p>
            <a:pPr marL="0" indent="0">
              <a:buNone/>
            </a:pPr>
            <a:r>
              <a:rPr lang="fr-FR" sz="2400" dirty="0">
                <a:latin typeface="Arial Narrow" panose="020B0606020202030204" pitchFamily="34" charset="0"/>
              </a:rPr>
              <a:t>Nos prestations d’accompagnements collectifs</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419872" y="476090"/>
            <a:ext cx="6032639" cy="584775"/>
          </a:xfrm>
          <a:prstGeom prst="rect">
            <a:avLst/>
          </a:prstGeom>
        </p:spPr>
        <p:txBody>
          <a:bodyPr wrap="square">
            <a:spAutoFit/>
          </a:bodyPr>
          <a:lstStyle/>
          <a:p>
            <a:r>
              <a:rPr lang="fr-FR" sz="3200" dirty="0">
                <a:solidFill>
                  <a:srgbClr val="D0B02A"/>
                </a:solidFill>
                <a:latin typeface="Arial Narrow" panose="020B0606020202030204" pitchFamily="34" charset="0"/>
              </a:rPr>
              <a:t>// Faire grandir… et expérimenter !</a:t>
            </a:r>
          </a:p>
        </p:txBody>
      </p:sp>
      <p:sp>
        <p:nvSpPr>
          <p:cNvPr id="11" name="ZoneTexte 10">
            <a:extLst>
              <a:ext uri="{FF2B5EF4-FFF2-40B4-BE49-F238E27FC236}">
                <a16:creationId xmlns:a16="http://schemas.microsoft.com/office/drawing/2014/main" id="{B2543A68-3D05-4EE0-9E2F-5BA519E9D3B8}"/>
              </a:ext>
            </a:extLst>
          </p:cNvPr>
          <p:cNvSpPr txBox="1"/>
          <p:nvPr/>
        </p:nvSpPr>
        <p:spPr>
          <a:xfrm>
            <a:off x="3404088" y="1668793"/>
            <a:ext cx="3664022" cy="954107"/>
          </a:xfrm>
          <a:prstGeom prst="rect">
            <a:avLst/>
          </a:prstGeom>
          <a:noFill/>
        </p:spPr>
        <p:txBody>
          <a:bodyPr wrap="square" rtlCol="0">
            <a:spAutoFit/>
          </a:bodyPr>
          <a:lstStyle/>
          <a:p>
            <a:r>
              <a:rPr lang="fr-FR" sz="2000" b="1" dirty="0">
                <a:latin typeface="Arial Narrow" panose="020B0606020202030204" pitchFamily="34" charset="0"/>
              </a:rPr>
              <a:t>KASSPA</a:t>
            </a:r>
          </a:p>
          <a:p>
            <a:pPr algn="r"/>
            <a:endParaRPr lang="fr-FR" dirty="0">
              <a:latin typeface="Arial Narrow" panose="020B0606020202030204" pitchFamily="34" charset="0"/>
            </a:endParaRPr>
          </a:p>
          <a:p>
            <a:pPr algn="r"/>
            <a:endParaRPr lang="fr-FR" dirty="0">
              <a:latin typeface="Arial Narrow" panose="020B0606020202030204" pitchFamily="34" charset="0"/>
            </a:endParaRPr>
          </a:p>
        </p:txBody>
      </p:sp>
      <p:sp>
        <p:nvSpPr>
          <p:cNvPr id="15" name="Rectangle 14">
            <a:extLst>
              <a:ext uri="{FF2B5EF4-FFF2-40B4-BE49-F238E27FC236}">
                <a16:creationId xmlns:a16="http://schemas.microsoft.com/office/drawing/2014/main" id="{0FBAA3BC-F201-49F7-AA02-7BC70EA4E296}"/>
              </a:ext>
            </a:extLst>
          </p:cNvPr>
          <p:cNvSpPr/>
          <p:nvPr/>
        </p:nvSpPr>
        <p:spPr>
          <a:xfrm>
            <a:off x="3426900" y="2060848"/>
            <a:ext cx="5393572" cy="4702826"/>
          </a:xfrm>
          <a:prstGeom prst="rect">
            <a:avLst/>
          </a:prstGeom>
        </p:spPr>
        <p:txBody>
          <a:bodyPr wrap="square">
            <a:spAutoFit/>
          </a:bodyPr>
          <a:lstStyle/>
          <a:p>
            <a:pPr algn="just"/>
            <a:r>
              <a:rPr lang="fr-FR" sz="1400" dirty="0">
                <a:latin typeface="Arial Narrow" panose="020B0606020202030204" pitchFamily="34" charset="0"/>
              </a:rPr>
              <a:t>Depuis septembre 2018, à l’initiative d’un Figeacteurs, un groupe de travail s’est réuni avec la volonté de proposer une autre façon d’organiser et de traiter le cycle du verre à l'échelle locale. </a:t>
            </a:r>
          </a:p>
          <a:p>
            <a:pPr algn="just"/>
            <a:r>
              <a:rPr lang="fr-FR" sz="1400" b="1" dirty="0">
                <a:latin typeface="Arial Narrow" panose="020B0606020202030204" pitchFamily="34" charset="0"/>
              </a:rPr>
              <a:t>Présenté à la soirée Start Up de territoire Figeac, ce défi a permis de constituer un groupe projet pour créer:</a:t>
            </a:r>
            <a:endParaRPr lang="fr-FR" sz="1400" dirty="0">
              <a:latin typeface="Arial Narrow" panose="020B0606020202030204" pitchFamily="34" charset="0"/>
            </a:endParaRPr>
          </a:p>
          <a:p>
            <a:pPr algn="just"/>
            <a:r>
              <a:rPr lang="fr-FR" sz="1400" dirty="0">
                <a:latin typeface="Arial Narrow" panose="020B0606020202030204" pitchFamily="34" charset="0"/>
              </a:rPr>
              <a:t>=&gt; Un circuit optimisé de la collecte de bouteilles en verre,</a:t>
            </a:r>
            <a:br>
              <a:rPr lang="fr-FR" sz="1400" dirty="0">
                <a:latin typeface="Arial Narrow" panose="020B0606020202030204" pitchFamily="34" charset="0"/>
              </a:rPr>
            </a:br>
            <a:r>
              <a:rPr lang="fr-FR" sz="1400" dirty="0">
                <a:latin typeface="Arial Narrow" panose="020B0606020202030204" pitchFamily="34" charset="0"/>
              </a:rPr>
              <a:t>=&gt;    Une filière économique vertueuse.</a:t>
            </a:r>
            <a:endParaRPr lang="fr-FR" sz="1200" dirty="0">
              <a:latin typeface="Arial Narrow" panose="020B0606020202030204" pitchFamily="34" charset="0"/>
            </a:endParaRPr>
          </a:p>
          <a:p>
            <a:pPr algn="just">
              <a:lnSpc>
                <a:spcPct val="120000"/>
              </a:lnSpc>
            </a:pPr>
            <a:endParaRPr lang="fr-FR" sz="1400" dirty="0">
              <a:latin typeface="Arial Narrow" panose="020B0606020202030204" pitchFamily="34" charset="0"/>
            </a:endParaRPr>
          </a:p>
          <a:p>
            <a:pPr algn="just">
              <a:lnSpc>
                <a:spcPct val="120000"/>
              </a:lnSpc>
            </a:pPr>
            <a:r>
              <a:rPr lang="fr-FR" sz="1400" dirty="0">
                <a:latin typeface="Arial Narrow" panose="020B0606020202030204" pitchFamily="34" charset="0"/>
              </a:rPr>
              <a:t>Ce projet est accompagné par Figeacteurs pour la rédaction de l’étude de faisabilité d’un nouveau système de consignes en verre et, il est financé par la DIRRECTE. A terme, il pourrait aboutir sur une nouvelle activité d’emploi en insertion.</a:t>
            </a:r>
          </a:p>
          <a:p>
            <a:pPr algn="just">
              <a:lnSpc>
                <a:spcPct val="120000"/>
              </a:lnSpc>
            </a:pPr>
            <a:endParaRPr lang="fr-FR" sz="1400" dirty="0">
              <a:latin typeface="Arial Narrow" panose="020B0606020202030204" pitchFamily="34" charset="0"/>
            </a:endParaRPr>
          </a:p>
          <a:p>
            <a:pPr algn="just">
              <a:lnSpc>
                <a:spcPct val="120000"/>
              </a:lnSpc>
            </a:pPr>
            <a:endParaRPr lang="fr-FR" sz="1400" dirty="0">
              <a:latin typeface="Arial Narrow" panose="020B0606020202030204" pitchFamily="34" charset="0"/>
            </a:endParaRPr>
          </a:p>
          <a:p>
            <a:pPr algn="just">
              <a:lnSpc>
                <a:spcPct val="120000"/>
              </a:lnSpc>
            </a:pPr>
            <a:endParaRPr lang="fr-FR" sz="1400" dirty="0">
              <a:latin typeface="Arial Narrow" panose="020B0606020202030204" pitchFamily="34" charset="0"/>
            </a:endParaRPr>
          </a:p>
          <a:p>
            <a:pPr algn="just">
              <a:lnSpc>
                <a:spcPct val="120000"/>
              </a:lnSpc>
            </a:pPr>
            <a:r>
              <a:rPr lang="fr-FR" sz="1400" dirty="0">
                <a:latin typeface="Arial Narrow" panose="020B0606020202030204" pitchFamily="34" charset="0"/>
              </a:rPr>
              <a:t>KASSPA poursuit son étude pour construire un nouveau système de consignes en verres. </a:t>
            </a:r>
          </a:p>
          <a:p>
            <a:pPr algn="just">
              <a:lnSpc>
                <a:spcPct val="120000"/>
              </a:lnSpc>
            </a:pPr>
            <a:r>
              <a:rPr lang="fr-FR" sz="1400" dirty="0">
                <a:latin typeface="Arial Narrow" panose="020B0606020202030204" pitchFamily="34" charset="0"/>
              </a:rPr>
              <a:t>Cette étude de faisabilité est financée par l’Etat </a:t>
            </a:r>
          </a:p>
          <a:p>
            <a:pPr algn="just">
              <a:lnSpc>
                <a:spcPct val="120000"/>
              </a:lnSpc>
            </a:pPr>
            <a:endParaRPr lang="fr-FR" sz="1400" dirty="0">
              <a:latin typeface="Arial Narrow" panose="020B0606020202030204" pitchFamily="34" charset="0"/>
            </a:endParaRPr>
          </a:p>
        </p:txBody>
      </p:sp>
      <p:pic>
        <p:nvPicPr>
          <p:cNvPr id="8" name="Image 7">
            <a:extLst>
              <a:ext uri="{FF2B5EF4-FFF2-40B4-BE49-F238E27FC236}">
                <a16:creationId xmlns:a16="http://schemas.microsoft.com/office/drawing/2014/main" id="{0B14A0E0-476D-42F5-AADE-672338292B11}"/>
              </a:ext>
            </a:extLst>
          </p:cNvPr>
          <p:cNvPicPr>
            <a:picLocks noChangeAspect="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684584" y="0"/>
            <a:ext cx="3438550" cy="6858000"/>
          </a:xfrm>
          <a:prstGeom prst="rect">
            <a:avLst/>
          </a:prstGeom>
        </p:spPr>
      </p:pic>
      <p:pic>
        <p:nvPicPr>
          <p:cNvPr id="7" name="Image 6">
            <a:extLst>
              <a:ext uri="{FF2B5EF4-FFF2-40B4-BE49-F238E27FC236}">
                <a16:creationId xmlns:a16="http://schemas.microsoft.com/office/drawing/2014/main" id="{46E6D9AE-2A98-49EB-BC72-E5FD014AB63E}"/>
              </a:ext>
            </a:extLst>
          </p:cNvPr>
          <p:cNvPicPr/>
          <p:nvPr/>
        </p:nvPicPr>
        <p:blipFill rotWithShape="1">
          <a:blip r:embed="rId4" cstate="screen"/>
          <a:srcRect/>
          <a:stretch/>
        </p:blipFill>
        <p:spPr bwMode="auto">
          <a:xfrm>
            <a:off x="7958152" y="6189239"/>
            <a:ext cx="433824" cy="348119"/>
          </a:xfrm>
          <a:prstGeom prst="rect">
            <a:avLst/>
          </a:prstGeom>
          <a:noFill/>
          <a:ln w="9525">
            <a:noFill/>
            <a:round/>
            <a:headEnd/>
            <a:tailEnd/>
          </a:ln>
        </p:spPr>
      </p:pic>
      <p:sp>
        <p:nvSpPr>
          <p:cNvPr id="9" name="Espace réservé du numéro de diapositive 8"/>
          <p:cNvSpPr>
            <a:spLocks noGrp="1"/>
          </p:cNvSpPr>
          <p:nvPr>
            <p:ph type="sldNum" sz="quarter" idx="12"/>
          </p:nvPr>
        </p:nvSpPr>
        <p:spPr/>
        <p:txBody>
          <a:bodyPr/>
          <a:lstStyle/>
          <a:p>
            <a:fld id="{EF0C36C4-21FD-4EAB-BD22-171DEA5434D5}" type="slidenum">
              <a:rPr lang="fr-FR" smtClean="0"/>
              <a:pPr/>
              <a:t>20</a:t>
            </a:fld>
            <a:endParaRPr lang="fr-FR"/>
          </a:p>
        </p:txBody>
      </p:sp>
      <p:grpSp>
        <p:nvGrpSpPr>
          <p:cNvPr id="10" name="Groupe 9">
            <a:extLst>
              <a:ext uri="{FF2B5EF4-FFF2-40B4-BE49-F238E27FC236}">
                <a16:creationId xmlns:a16="http://schemas.microsoft.com/office/drawing/2014/main" id="{F9DB37FF-B91D-4597-8777-C0D282403CDE}"/>
              </a:ext>
            </a:extLst>
          </p:cNvPr>
          <p:cNvGrpSpPr/>
          <p:nvPr/>
        </p:nvGrpSpPr>
        <p:grpSpPr>
          <a:xfrm>
            <a:off x="4930996" y="4412261"/>
            <a:ext cx="3244068" cy="1200329"/>
            <a:chOff x="4307346" y="1817169"/>
            <a:chExt cx="3575948" cy="1404696"/>
          </a:xfrm>
        </p:grpSpPr>
        <p:sp>
          <p:nvSpPr>
            <p:cNvPr id="13" name="ZoneTexte 12">
              <a:extLst>
                <a:ext uri="{FF2B5EF4-FFF2-40B4-BE49-F238E27FC236}">
                  <a16:creationId xmlns:a16="http://schemas.microsoft.com/office/drawing/2014/main" id="{FD451BE9-7121-455C-BABF-94054D6FE3C1}"/>
                </a:ext>
              </a:extLst>
            </p:cNvPr>
            <p:cNvSpPr txBox="1"/>
            <p:nvPr/>
          </p:nvSpPr>
          <p:spPr>
            <a:xfrm>
              <a:off x="4348121" y="2791464"/>
              <a:ext cx="2617067" cy="361400"/>
            </a:xfrm>
            <a:prstGeom prst="rect">
              <a:avLst/>
            </a:prstGeom>
            <a:noFill/>
          </p:spPr>
          <p:txBody>
            <a:bodyPr wrap="square" rtlCol="0">
              <a:spAutoFit/>
            </a:bodyPr>
            <a:lstStyle/>
            <a:p>
              <a:pPr algn="ctr"/>
              <a:r>
                <a:rPr lang="fr-FR" b="1" dirty="0">
                  <a:latin typeface="Arial Narrow" panose="020B0606020202030204" pitchFamily="34" charset="0"/>
                </a:rPr>
                <a:t>Bouteilles potentielles </a:t>
              </a:r>
            </a:p>
          </p:txBody>
        </p:sp>
        <p:sp>
          <p:nvSpPr>
            <p:cNvPr id="14" name="Rectangle 13">
              <a:extLst>
                <a:ext uri="{FF2B5EF4-FFF2-40B4-BE49-F238E27FC236}">
                  <a16:creationId xmlns:a16="http://schemas.microsoft.com/office/drawing/2014/main" id="{032CACE2-1494-4418-8D12-1078C739B9D2}"/>
                </a:ext>
              </a:extLst>
            </p:cNvPr>
            <p:cNvSpPr/>
            <p:nvPr/>
          </p:nvSpPr>
          <p:spPr>
            <a:xfrm>
              <a:off x="4307346" y="1817169"/>
              <a:ext cx="3575948" cy="1404696"/>
            </a:xfrm>
            <a:prstGeom prst="rect">
              <a:avLst/>
            </a:prstGeom>
          </p:spPr>
          <p:txBody>
            <a:bodyPr wrap="square">
              <a:spAutoFit/>
            </a:bodyPr>
            <a:lstStyle/>
            <a:p>
              <a:pPr defTabSz="720000"/>
              <a:r>
                <a:rPr lang="fr-FR" sz="5400" b="1" dirty="0">
                  <a:solidFill>
                    <a:srgbClr val="C00000"/>
                  </a:solidFill>
                  <a:latin typeface="Angie BlackOpen" pitchFamily="50" charset="0"/>
                </a:rPr>
                <a:t>30 000</a:t>
              </a:r>
              <a:r>
                <a:rPr lang="fr-FR" sz="7200" b="1" dirty="0">
                  <a:solidFill>
                    <a:srgbClr val="C00000"/>
                  </a:solidFill>
                  <a:latin typeface="Angie BlackOpen" pitchFamily="50" charset="0"/>
                </a:rPr>
                <a:t> </a:t>
              </a:r>
            </a:p>
          </p:txBody>
        </p:sp>
      </p:grpSp>
    </p:spTree>
    <p:extLst>
      <p:ext uri="{BB962C8B-B14F-4D97-AF65-F5344CB8AC3E}">
        <p14:creationId xmlns:p14="http://schemas.microsoft.com/office/powerpoint/2010/main" val="1862367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4283968" y="980728"/>
            <a:ext cx="5040560" cy="584775"/>
          </a:xfrm>
        </p:spPr>
        <p:txBody>
          <a:bodyPr>
            <a:normAutofit/>
          </a:bodyPr>
          <a:lstStyle/>
          <a:p>
            <a:pPr marL="0" indent="0">
              <a:buNone/>
            </a:pPr>
            <a:r>
              <a:rPr lang="fr-FR" sz="2400" dirty="0">
                <a:latin typeface="Arial Narrow" panose="020B0606020202030204" pitchFamily="34" charset="0"/>
              </a:rPr>
              <a:t>Des nouvelles des projets développés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419872" y="476090"/>
            <a:ext cx="6032639" cy="584775"/>
          </a:xfrm>
          <a:prstGeom prst="rect">
            <a:avLst/>
          </a:prstGeom>
        </p:spPr>
        <p:txBody>
          <a:bodyPr wrap="square">
            <a:spAutoFit/>
          </a:bodyPr>
          <a:lstStyle/>
          <a:p>
            <a:r>
              <a:rPr lang="fr-FR" sz="3200" dirty="0">
                <a:solidFill>
                  <a:srgbClr val="D0B02A"/>
                </a:solidFill>
                <a:latin typeface="Arial Narrow" panose="020B0606020202030204" pitchFamily="34" charset="0"/>
              </a:rPr>
              <a:t>// Faire grandir… et expérimenter !</a:t>
            </a:r>
          </a:p>
        </p:txBody>
      </p:sp>
      <p:sp>
        <p:nvSpPr>
          <p:cNvPr id="24" name="ZoneTexte 23">
            <a:extLst>
              <a:ext uri="{FF2B5EF4-FFF2-40B4-BE49-F238E27FC236}">
                <a16:creationId xmlns:a16="http://schemas.microsoft.com/office/drawing/2014/main" id="{26E110C5-E4EA-42E1-A4B7-ED14928A268D}"/>
              </a:ext>
            </a:extLst>
          </p:cNvPr>
          <p:cNvSpPr txBox="1"/>
          <p:nvPr/>
        </p:nvSpPr>
        <p:spPr>
          <a:xfrm>
            <a:off x="3347864" y="1628800"/>
            <a:ext cx="5585093" cy="4462760"/>
          </a:xfrm>
          <a:prstGeom prst="rect">
            <a:avLst/>
          </a:prstGeom>
          <a:noFill/>
        </p:spPr>
        <p:txBody>
          <a:bodyPr wrap="square" rtlCol="0">
            <a:spAutoFit/>
          </a:bodyPr>
          <a:lstStyle/>
          <a:p>
            <a:r>
              <a:rPr lang="fr-FR" b="1" dirty="0">
                <a:latin typeface="Arial Narrow" panose="020B0606020202030204" pitchFamily="34" charset="0"/>
              </a:rPr>
              <a:t>FIGEAC ENR</a:t>
            </a:r>
          </a:p>
          <a:p>
            <a:endParaRPr lang="fr-FR" sz="1400" b="1"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 Autoconsommation : réflexion autour de la conception d’une démarche groupée pour les particuliers en autoconsommation et mise en œuvre de cette démarche        </a:t>
            </a:r>
          </a:p>
          <a:p>
            <a:r>
              <a:rPr lang="fr-FR" sz="1400" dirty="0">
                <a:latin typeface="Arial Narrow" panose="020B0606020202030204" pitchFamily="34" charset="0"/>
              </a:rPr>
              <a:t>7 réunions d’information : + 150 participants</a:t>
            </a:r>
          </a:p>
          <a:p>
            <a:r>
              <a:rPr lang="fr-FR" sz="1400" dirty="0">
                <a:latin typeface="Arial Narrow" panose="020B0606020202030204" pitchFamily="34" charset="0"/>
              </a:rPr>
              <a:t>+ 50 visites sur site</a:t>
            </a:r>
          </a:p>
          <a:p>
            <a:r>
              <a:rPr lang="fr-FR" sz="1400" dirty="0">
                <a:latin typeface="Arial Narrow" panose="020B0606020202030204" pitchFamily="34" charset="0"/>
              </a:rPr>
              <a:t>14 devis signés</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Location toiture centre équestre de La </a:t>
            </a:r>
            <a:r>
              <a:rPr lang="fr-FR" sz="1400" b="1" dirty="0" err="1">
                <a:latin typeface="Arial Narrow" panose="020B0606020202030204" pitchFamily="34" charset="0"/>
              </a:rPr>
              <a:t>Cormière</a:t>
            </a:r>
            <a:r>
              <a:rPr lang="fr-FR" sz="1400" b="1" dirty="0">
                <a:latin typeface="Arial Narrow" panose="020B0606020202030204" pitchFamily="34" charset="0"/>
              </a:rPr>
              <a:t> à </a:t>
            </a:r>
            <a:r>
              <a:rPr lang="fr-FR" sz="1400" b="1" dirty="0" err="1">
                <a:latin typeface="Arial Narrow" panose="020B0606020202030204" pitchFamily="34" charset="0"/>
              </a:rPr>
              <a:t>Béduer</a:t>
            </a:r>
            <a:r>
              <a:rPr lang="fr-FR" sz="1400" b="1" dirty="0">
                <a:latin typeface="Arial Narrow" panose="020B0606020202030204" pitchFamily="34" charset="0"/>
              </a:rPr>
              <a:t>  (100kWc) :</a:t>
            </a:r>
          </a:p>
          <a:p>
            <a:r>
              <a:rPr lang="fr-FR" sz="1400" dirty="0">
                <a:latin typeface="Arial Narrow" panose="020B0606020202030204" pitchFamily="34" charset="0"/>
              </a:rPr>
              <a:t>Finalisation des démarches administratives,</a:t>
            </a:r>
          </a:p>
          <a:p>
            <a:r>
              <a:rPr lang="fr-FR" sz="1400" dirty="0">
                <a:latin typeface="Arial Narrow" panose="020B0606020202030204" pitchFamily="34" charset="0"/>
              </a:rPr>
              <a:t>Financement participatif avant mise en service de l’installation en 2020</a:t>
            </a:r>
          </a:p>
          <a:p>
            <a:endParaRPr lang="fr-FR" sz="1400" b="1"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sym typeface="Wingdings" panose="05000000000000000000" pitchFamily="2" charset="2"/>
              </a:rPr>
              <a:t> </a:t>
            </a:r>
            <a:r>
              <a:rPr lang="fr-FR" sz="1400" b="1" dirty="0">
                <a:latin typeface="Arial Narrow" panose="020B0606020202030204" pitchFamily="34" charset="0"/>
              </a:rPr>
              <a:t>Parc au sol :</a:t>
            </a:r>
          </a:p>
          <a:p>
            <a:r>
              <a:rPr lang="fr-FR" sz="1400" dirty="0">
                <a:latin typeface="Arial Narrow" panose="020B0606020202030204" pitchFamily="34" charset="0"/>
              </a:rPr>
              <a:t>11 projets étudiés</a:t>
            </a:r>
          </a:p>
          <a:p>
            <a:r>
              <a:rPr lang="fr-FR" sz="1400" dirty="0">
                <a:latin typeface="Arial Narrow" panose="020B0606020202030204" pitchFamily="34" charset="0"/>
              </a:rPr>
              <a:t>2 maitrises foncière signées</a:t>
            </a:r>
          </a:p>
          <a:p>
            <a:endParaRPr lang="fr-FR" sz="1400" dirty="0">
              <a:latin typeface="Arial Narrow" panose="020B0606020202030204" pitchFamily="34" charset="0"/>
            </a:endParaRPr>
          </a:p>
          <a:p>
            <a:pPr marL="285750" indent="-285750">
              <a:buFont typeface="Arial" panose="020B0604020202020204" pitchFamily="34" charset="0"/>
              <a:buChar char="•"/>
            </a:pPr>
            <a:r>
              <a:rPr lang="fr-FR" sz="1400" b="1" dirty="0">
                <a:latin typeface="Arial Narrow" panose="020B0606020202030204" pitchFamily="34" charset="0"/>
              </a:rPr>
              <a:t> Hydroélectricité :</a:t>
            </a:r>
          </a:p>
          <a:p>
            <a:r>
              <a:rPr lang="fr-FR" sz="1400" dirty="0">
                <a:latin typeface="Arial Narrow" panose="020B0606020202030204" pitchFamily="34" charset="0"/>
              </a:rPr>
              <a:t>Pré-étude du lac du </a:t>
            </a:r>
            <a:r>
              <a:rPr lang="fr-FR" sz="1400" dirty="0" err="1">
                <a:latin typeface="Arial Narrow" panose="020B0606020202030204" pitchFamily="34" charset="0"/>
              </a:rPr>
              <a:t>Tolerme</a:t>
            </a:r>
            <a:r>
              <a:rPr lang="fr-FR" sz="1400" dirty="0">
                <a:latin typeface="Arial Narrow" panose="020B0606020202030204" pitchFamily="34" charset="0"/>
              </a:rPr>
              <a:t> réalisée par les Fermes de Figeac,  abandon du projet car pas de possibilité d’équilibre économique</a:t>
            </a:r>
          </a:p>
        </p:txBody>
      </p:sp>
      <p:pic>
        <p:nvPicPr>
          <p:cNvPr id="3" name="Image 2">
            <a:extLst>
              <a:ext uri="{FF2B5EF4-FFF2-40B4-BE49-F238E27FC236}">
                <a16:creationId xmlns:a16="http://schemas.microsoft.com/office/drawing/2014/main" id="{476555BC-C5E2-434E-A949-57F094A02B6F}"/>
              </a:ext>
            </a:extLst>
          </p:cNvPr>
          <p:cNvPicPr>
            <a:picLocks noChangeAspect="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1476672" y="-27384"/>
            <a:ext cx="4366142" cy="6885384"/>
          </a:xfrm>
          <a:prstGeom prst="rect">
            <a:avLst/>
          </a:prstGeom>
        </p:spPr>
      </p:pic>
      <p:sp>
        <p:nvSpPr>
          <p:cNvPr id="6" name="Espace réservé du numéro de diapositive 5"/>
          <p:cNvSpPr>
            <a:spLocks noGrp="1"/>
          </p:cNvSpPr>
          <p:nvPr>
            <p:ph type="sldNum" sz="quarter" idx="12"/>
          </p:nvPr>
        </p:nvSpPr>
        <p:spPr/>
        <p:txBody>
          <a:bodyPr/>
          <a:lstStyle/>
          <a:p>
            <a:fld id="{EF0C36C4-21FD-4EAB-BD22-171DEA5434D5}" type="slidenum">
              <a:rPr lang="fr-FR" smtClean="0"/>
              <a:pPr/>
              <a:t>21</a:t>
            </a:fld>
            <a:endParaRPr lang="fr-FR"/>
          </a:p>
        </p:txBody>
      </p:sp>
    </p:spTree>
    <p:extLst>
      <p:ext uri="{BB962C8B-B14F-4D97-AF65-F5344CB8AC3E}">
        <p14:creationId xmlns:p14="http://schemas.microsoft.com/office/powerpoint/2010/main" val="296582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4283968" y="976286"/>
            <a:ext cx="5040560" cy="584775"/>
          </a:xfrm>
        </p:spPr>
        <p:txBody>
          <a:bodyPr>
            <a:normAutofit/>
          </a:bodyPr>
          <a:lstStyle/>
          <a:p>
            <a:pPr marL="0" indent="0">
              <a:buNone/>
            </a:pPr>
            <a:r>
              <a:rPr lang="fr-FR" sz="2400" dirty="0">
                <a:latin typeface="Arial Narrow" panose="020B0606020202030204" pitchFamily="34" charset="0"/>
              </a:rPr>
              <a:t>Des nouvelles des projets développés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419872" y="476090"/>
            <a:ext cx="6032639" cy="584775"/>
          </a:xfrm>
          <a:prstGeom prst="rect">
            <a:avLst/>
          </a:prstGeom>
        </p:spPr>
        <p:txBody>
          <a:bodyPr wrap="square">
            <a:spAutoFit/>
          </a:bodyPr>
          <a:lstStyle/>
          <a:p>
            <a:r>
              <a:rPr lang="fr-FR" sz="3200" dirty="0">
                <a:solidFill>
                  <a:srgbClr val="D0B02A"/>
                </a:solidFill>
                <a:latin typeface="Arial Narrow" panose="020B0606020202030204" pitchFamily="34" charset="0"/>
              </a:rPr>
              <a:t>// Faire grandir… et expérimenter !</a:t>
            </a:r>
          </a:p>
        </p:txBody>
      </p:sp>
      <p:pic>
        <p:nvPicPr>
          <p:cNvPr id="6" name="Image 5">
            <a:extLst>
              <a:ext uri="{FF2B5EF4-FFF2-40B4-BE49-F238E27FC236}">
                <a16:creationId xmlns:a16="http://schemas.microsoft.com/office/drawing/2014/main" id="{C5604348-C188-47AC-9A0E-06BD226E46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04248" y="1556792"/>
            <a:ext cx="959088" cy="694992"/>
          </a:xfrm>
          <a:prstGeom prst="rect">
            <a:avLst/>
          </a:prstGeom>
        </p:spPr>
      </p:pic>
      <p:sp>
        <p:nvSpPr>
          <p:cNvPr id="16" name="ZoneTexte 15">
            <a:extLst>
              <a:ext uri="{FF2B5EF4-FFF2-40B4-BE49-F238E27FC236}">
                <a16:creationId xmlns:a16="http://schemas.microsoft.com/office/drawing/2014/main" id="{855EC74C-0B5E-4D6C-AD1B-8F50691DC07A}"/>
              </a:ext>
            </a:extLst>
          </p:cNvPr>
          <p:cNvSpPr txBox="1"/>
          <p:nvPr/>
        </p:nvSpPr>
        <p:spPr>
          <a:xfrm>
            <a:off x="3563888" y="1484784"/>
            <a:ext cx="5184576" cy="3031599"/>
          </a:xfrm>
          <a:prstGeom prst="rect">
            <a:avLst/>
          </a:prstGeom>
          <a:noFill/>
        </p:spPr>
        <p:txBody>
          <a:bodyPr wrap="square" rtlCol="0">
            <a:spAutoFit/>
          </a:bodyPr>
          <a:lstStyle/>
          <a:p>
            <a:r>
              <a:rPr lang="fr-FR" b="1" dirty="0">
                <a:latin typeface="Arial Narrow" panose="020B0606020202030204" pitchFamily="34" charset="0"/>
              </a:rPr>
              <a:t>CONCIERGERIE DE TERRITOIRE </a:t>
            </a:r>
          </a:p>
          <a:p>
            <a:pPr algn="just"/>
            <a:endParaRPr lang="fr-FR" sz="900" b="1" dirty="0">
              <a:latin typeface="Arial Narrow" panose="020B0606020202030204" pitchFamily="34" charset="0"/>
            </a:endParaRPr>
          </a:p>
          <a:p>
            <a:pPr algn="just"/>
            <a:endParaRPr lang="fr-FR" sz="1600" dirty="0">
              <a:latin typeface="Arial Narrow" panose="020B0606020202030204" pitchFamily="34" charset="0"/>
            </a:endParaRPr>
          </a:p>
          <a:p>
            <a:pPr algn="just"/>
            <a:endParaRPr lang="fr-FR" sz="1600" dirty="0">
              <a:latin typeface="Arial Narrow" panose="020B0606020202030204" pitchFamily="34" charset="0"/>
            </a:endParaRPr>
          </a:p>
          <a:p>
            <a:pPr algn="just"/>
            <a:r>
              <a:rPr lang="fr-FR" sz="1400" dirty="0">
                <a:latin typeface="Arial Narrow" panose="020B0606020202030204" pitchFamily="34" charset="0"/>
              </a:rPr>
              <a:t>Repassage, couture, pressing, livraison de repas en entreprises, services La Poste, restitution de livres en bibliothèque, services automobiles… : des services incontournables qu’</a:t>
            </a:r>
            <a:r>
              <a:rPr lang="fr-FR" sz="1400" dirty="0" err="1">
                <a:latin typeface="Arial Narrow" panose="020B0606020202030204" pitchFamily="34" charset="0"/>
              </a:rPr>
              <a:t>Oléna</a:t>
            </a:r>
            <a:r>
              <a:rPr lang="fr-FR" sz="1400" dirty="0">
                <a:latin typeface="Arial Narrow" panose="020B0606020202030204" pitchFamily="34" charset="0"/>
              </a:rPr>
              <a:t> continuera à développer auprès des entreprises adhérentes à la conciergerie (sur Figeac et 5 km aux alentours). </a:t>
            </a:r>
          </a:p>
          <a:p>
            <a:pPr algn="just"/>
            <a:endParaRPr lang="fr-FR" sz="1400" dirty="0">
              <a:latin typeface="Arial Narrow" panose="020B0606020202030204" pitchFamily="34" charset="0"/>
            </a:endParaRPr>
          </a:p>
          <a:p>
            <a:pPr algn="just"/>
            <a:endParaRPr lang="fr-FR" sz="1400" dirty="0">
              <a:latin typeface="Arial Narrow" panose="020B0606020202030204" pitchFamily="34" charset="0"/>
            </a:endParaRPr>
          </a:p>
          <a:p>
            <a:pPr algn="ctr"/>
            <a:endParaRPr lang="fr-FR" sz="1200" b="1" dirty="0">
              <a:latin typeface="Arial Narrow" panose="020B0606020202030204" pitchFamily="34" charset="0"/>
            </a:endParaRPr>
          </a:p>
          <a:p>
            <a:pPr algn="ctr"/>
            <a:r>
              <a:rPr lang="fr-FR" sz="2400" b="1" dirty="0">
                <a:latin typeface="Arial Narrow" panose="020B0606020202030204" pitchFamily="34" charset="0"/>
              </a:rPr>
              <a:t>2019 en quelques chiffres: </a:t>
            </a:r>
          </a:p>
          <a:p>
            <a:pPr algn="just"/>
            <a:endParaRPr lang="fr-FR" sz="1200" b="1" dirty="0">
              <a:latin typeface="Arial Narrow" panose="020B0606020202030204" pitchFamily="34" charset="0"/>
            </a:endParaRPr>
          </a:p>
        </p:txBody>
      </p:sp>
      <p:pic>
        <p:nvPicPr>
          <p:cNvPr id="9" name="Image 8">
            <a:extLst>
              <a:ext uri="{FF2B5EF4-FFF2-40B4-BE49-F238E27FC236}">
                <a16:creationId xmlns:a16="http://schemas.microsoft.com/office/drawing/2014/main" id="{073D55EF-061A-4375-82DD-764BECA9FF6D}"/>
              </a:ext>
            </a:extLst>
          </p:cNvPr>
          <p:cNvPicPr>
            <a:picLocks noChangeAspect="1"/>
          </p:cNvPicPr>
          <p:nvPr/>
        </p:nvPicPr>
        <p:blipFill rotWithShape="1">
          <a:blip r:embed="rId4" cstate="screen">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396552" y="0"/>
            <a:ext cx="3312368" cy="6858000"/>
          </a:xfrm>
          <a:prstGeom prst="rect">
            <a:avLst/>
          </a:prstGeom>
        </p:spPr>
      </p:pic>
      <p:grpSp>
        <p:nvGrpSpPr>
          <p:cNvPr id="8" name="Groupe 7">
            <a:extLst>
              <a:ext uri="{FF2B5EF4-FFF2-40B4-BE49-F238E27FC236}">
                <a16:creationId xmlns:a16="http://schemas.microsoft.com/office/drawing/2014/main" id="{F9DB37FF-B91D-4597-8777-C0D282403CDE}"/>
              </a:ext>
            </a:extLst>
          </p:cNvPr>
          <p:cNvGrpSpPr/>
          <p:nvPr/>
        </p:nvGrpSpPr>
        <p:grpSpPr>
          <a:xfrm>
            <a:off x="5764821" y="4516381"/>
            <a:ext cx="4708020" cy="1072857"/>
            <a:chOff x="3243982" y="4381113"/>
            <a:chExt cx="4388875" cy="1049815"/>
          </a:xfrm>
        </p:grpSpPr>
        <p:sp>
          <p:nvSpPr>
            <p:cNvPr id="10" name="ZoneTexte 9">
              <a:extLst>
                <a:ext uri="{FF2B5EF4-FFF2-40B4-BE49-F238E27FC236}">
                  <a16:creationId xmlns:a16="http://schemas.microsoft.com/office/drawing/2014/main" id="{FD451BE9-7121-455C-BABF-94054D6FE3C1}"/>
                </a:ext>
              </a:extLst>
            </p:cNvPr>
            <p:cNvSpPr txBox="1"/>
            <p:nvPr/>
          </p:nvSpPr>
          <p:spPr>
            <a:xfrm>
              <a:off x="3243982" y="4918945"/>
              <a:ext cx="2684525" cy="511983"/>
            </a:xfrm>
            <a:prstGeom prst="rect">
              <a:avLst/>
            </a:prstGeom>
            <a:noFill/>
          </p:spPr>
          <p:txBody>
            <a:bodyPr wrap="square" rtlCol="0">
              <a:spAutoFit/>
            </a:bodyPr>
            <a:lstStyle/>
            <a:p>
              <a:pPr algn="ctr"/>
              <a:r>
                <a:rPr lang="fr-FR" sz="1400" b="1" dirty="0">
                  <a:latin typeface="Arial Narrow" panose="020B0606020202030204" pitchFamily="34" charset="0"/>
                </a:rPr>
                <a:t>Montant des commandes passées aux commerces locaux </a:t>
              </a:r>
            </a:p>
          </p:txBody>
        </p:sp>
        <p:sp>
          <p:nvSpPr>
            <p:cNvPr id="11" name="Rectangle 10">
              <a:extLst>
                <a:ext uri="{FF2B5EF4-FFF2-40B4-BE49-F238E27FC236}">
                  <a16:creationId xmlns:a16="http://schemas.microsoft.com/office/drawing/2014/main" id="{032CACE2-1494-4418-8D12-1078C739B9D2}"/>
                </a:ext>
              </a:extLst>
            </p:cNvPr>
            <p:cNvSpPr/>
            <p:nvPr/>
          </p:nvSpPr>
          <p:spPr>
            <a:xfrm>
              <a:off x="3484762" y="4381113"/>
              <a:ext cx="4148095" cy="752916"/>
            </a:xfrm>
            <a:prstGeom prst="rect">
              <a:avLst/>
            </a:prstGeom>
          </p:spPr>
          <p:txBody>
            <a:bodyPr wrap="square">
              <a:spAutoFit/>
            </a:bodyPr>
            <a:lstStyle/>
            <a:p>
              <a:pPr defTabSz="720000"/>
              <a:r>
                <a:rPr lang="fr-FR" sz="4400" b="1" dirty="0">
                  <a:solidFill>
                    <a:srgbClr val="C00000"/>
                  </a:solidFill>
                  <a:latin typeface="Angie BlackOpen" pitchFamily="50" charset="0"/>
                </a:rPr>
                <a:t>16 804 € </a:t>
              </a:r>
            </a:p>
          </p:txBody>
        </p:sp>
      </p:grpSp>
      <p:grpSp>
        <p:nvGrpSpPr>
          <p:cNvPr id="13" name="Groupe 12">
            <a:extLst>
              <a:ext uri="{FF2B5EF4-FFF2-40B4-BE49-F238E27FC236}">
                <a16:creationId xmlns:a16="http://schemas.microsoft.com/office/drawing/2014/main" id="{F9DB37FF-B91D-4597-8777-C0D282403CDE}"/>
              </a:ext>
            </a:extLst>
          </p:cNvPr>
          <p:cNvGrpSpPr/>
          <p:nvPr/>
        </p:nvGrpSpPr>
        <p:grpSpPr>
          <a:xfrm>
            <a:off x="3441572" y="4525048"/>
            <a:ext cx="1951984" cy="900969"/>
            <a:chOff x="3503962" y="2198800"/>
            <a:chExt cx="2030501" cy="881620"/>
          </a:xfrm>
        </p:grpSpPr>
        <p:sp>
          <p:nvSpPr>
            <p:cNvPr id="14" name="ZoneTexte 13">
              <a:extLst>
                <a:ext uri="{FF2B5EF4-FFF2-40B4-BE49-F238E27FC236}">
                  <a16:creationId xmlns:a16="http://schemas.microsoft.com/office/drawing/2014/main" id="{FD451BE9-7121-455C-BABF-94054D6FE3C1}"/>
                </a:ext>
              </a:extLst>
            </p:cNvPr>
            <p:cNvSpPr txBox="1"/>
            <p:nvPr/>
          </p:nvSpPr>
          <p:spPr>
            <a:xfrm>
              <a:off x="3503962" y="2779253"/>
              <a:ext cx="1781293" cy="301167"/>
            </a:xfrm>
            <a:prstGeom prst="rect">
              <a:avLst/>
            </a:prstGeom>
            <a:noFill/>
          </p:spPr>
          <p:txBody>
            <a:bodyPr wrap="square" rtlCol="0">
              <a:spAutoFit/>
            </a:bodyPr>
            <a:lstStyle/>
            <a:p>
              <a:pPr algn="ctr"/>
              <a:r>
                <a:rPr lang="fr-FR" sz="1400" b="1" dirty="0">
                  <a:latin typeface="Arial Narrow" panose="020B0606020202030204" pitchFamily="34" charset="0"/>
                </a:rPr>
                <a:t>Services réalisés </a:t>
              </a:r>
            </a:p>
          </p:txBody>
        </p:sp>
        <p:sp>
          <p:nvSpPr>
            <p:cNvPr id="15" name="Rectangle 14">
              <a:extLst>
                <a:ext uri="{FF2B5EF4-FFF2-40B4-BE49-F238E27FC236}">
                  <a16:creationId xmlns:a16="http://schemas.microsoft.com/office/drawing/2014/main" id="{032CACE2-1494-4418-8D12-1078C739B9D2}"/>
                </a:ext>
              </a:extLst>
            </p:cNvPr>
            <p:cNvSpPr/>
            <p:nvPr/>
          </p:nvSpPr>
          <p:spPr>
            <a:xfrm>
              <a:off x="3523433" y="2198800"/>
              <a:ext cx="2011030" cy="752915"/>
            </a:xfrm>
            <a:prstGeom prst="rect">
              <a:avLst/>
            </a:prstGeom>
          </p:spPr>
          <p:txBody>
            <a:bodyPr wrap="square">
              <a:spAutoFit/>
            </a:bodyPr>
            <a:lstStyle/>
            <a:p>
              <a:pPr defTabSz="720000"/>
              <a:r>
                <a:rPr lang="fr-FR" sz="4400" b="1" dirty="0">
                  <a:solidFill>
                    <a:srgbClr val="C00000"/>
                  </a:solidFill>
                  <a:latin typeface="Angie BlackOpen" pitchFamily="50" charset="0"/>
                </a:rPr>
                <a:t>1689 </a:t>
              </a:r>
            </a:p>
          </p:txBody>
        </p:sp>
      </p:grpSp>
      <p:sp>
        <p:nvSpPr>
          <p:cNvPr id="17" name="Espace réservé du numéro de diapositive 16"/>
          <p:cNvSpPr>
            <a:spLocks noGrp="1"/>
          </p:cNvSpPr>
          <p:nvPr>
            <p:ph type="sldNum" sz="quarter" idx="12"/>
          </p:nvPr>
        </p:nvSpPr>
        <p:spPr/>
        <p:txBody>
          <a:bodyPr/>
          <a:lstStyle/>
          <a:p>
            <a:fld id="{EF0C36C4-21FD-4EAB-BD22-171DEA5434D5}" type="slidenum">
              <a:rPr lang="fr-FR" smtClean="0"/>
              <a:pPr/>
              <a:t>22</a:t>
            </a:fld>
            <a:endParaRPr lang="fr-FR"/>
          </a:p>
        </p:txBody>
      </p:sp>
    </p:spTree>
    <p:extLst>
      <p:ext uri="{BB962C8B-B14F-4D97-AF65-F5344CB8AC3E}">
        <p14:creationId xmlns:p14="http://schemas.microsoft.com/office/powerpoint/2010/main" val="1467416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4283968" y="976286"/>
            <a:ext cx="5040560" cy="584775"/>
          </a:xfrm>
        </p:spPr>
        <p:txBody>
          <a:bodyPr>
            <a:normAutofit/>
          </a:bodyPr>
          <a:lstStyle/>
          <a:p>
            <a:pPr marL="0" indent="0">
              <a:buNone/>
            </a:pPr>
            <a:r>
              <a:rPr lang="fr-FR" sz="2400" dirty="0">
                <a:latin typeface="Arial Narrow" panose="020B0606020202030204" pitchFamily="34" charset="0"/>
              </a:rPr>
              <a:t>Des nouvelles des projets développés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419872" y="476090"/>
            <a:ext cx="6032639" cy="584775"/>
          </a:xfrm>
          <a:prstGeom prst="rect">
            <a:avLst/>
          </a:prstGeom>
        </p:spPr>
        <p:txBody>
          <a:bodyPr wrap="square">
            <a:spAutoFit/>
          </a:bodyPr>
          <a:lstStyle/>
          <a:p>
            <a:r>
              <a:rPr lang="fr-FR" sz="3200" dirty="0">
                <a:solidFill>
                  <a:srgbClr val="D0B02A"/>
                </a:solidFill>
                <a:latin typeface="Arial Narrow" panose="020B0606020202030204" pitchFamily="34" charset="0"/>
              </a:rPr>
              <a:t>// Faire grandir… et expérimenter !</a:t>
            </a:r>
          </a:p>
        </p:txBody>
      </p:sp>
      <p:sp>
        <p:nvSpPr>
          <p:cNvPr id="17" name="ZoneTexte 16">
            <a:extLst>
              <a:ext uri="{FF2B5EF4-FFF2-40B4-BE49-F238E27FC236}">
                <a16:creationId xmlns:a16="http://schemas.microsoft.com/office/drawing/2014/main" id="{D907EA84-88EC-4017-8440-04AD855E6F1E}"/>
              </a:ext>
            </a:extLst>
          </p:cNvPr>
          <p:cNvSpPr txBox="1"/>
          <p:nvPr/>
        </p:nvSpPr>
        <p:spPr>
          <a:xfrm>
            <a:off x="3294666" y="1906277"/>
            <a:ext cx="5411451" cy="3477875"/>
          </a:xfrm>
          <a:prstGeom prst="rect">
            <a:avLst/>
          </a:prstGeom>
          <a:noFill/>
        </p:spPr>
        <p:txBody>
          <a:bodyPr wrap="square" rtlCol="0">
            <a:spAutoFit/>
          </a:bodyPr>
          <a:lstStyle/>
          <a:p>
            <a:r>
              <a:rPr lang="fr-FR" b="1" dirty="0">
                <a:latin typeface="Arial Narrow" panose="020B0606020202030204" pitchFamily="34" charset="0"/>
              </a:rPr>
              <a:t>LÉGUMERIE</a:t>
            </a:r>
          </a:p>
          <a:p>
            <a:endParaRPr lang="fr-FR" sz="800" dirty="0">
              <a:latin typeface="Arial Narrow" panose="020B0606020202030204" pitchFamily="34" charset="0"/>
            </a:endParaRPr>
          </a:p>
          <a:p>
            <a:r>
              <a:rPr lang="fr-FR" sz="1400" dirty="0">
                <a:latin typeface="Arial Narrow" panose="020B0606020202030204" pitchFamily="34" charset="0"/>
              </a:rPr>
              <a:t>Suite à l’étude de faisabilité réalisée avec Figeacteurs dans le cadre du programme </a:t>
            </a:r>
            <a:r>
              <a:rPr lang="fr-FR" sz="1400" dirty="0" err="1">
                <a:latin typeface="Arial Narrow" panose="020B0606020202030204" pitchFamily="34" charset="0"/>
              </a:rPr>
              <a:t>Terralim</a:t>
            </a:r>
            <a:r>
              <a:rPr lang="fr-FR" sz="1400" dirty="0">
                <a:latin typeface="Arial Narrow" panose="020B0606020202030204" pitchFamily="34" charset="0"/>
              </a:rPr>
              <a:t> 2016-2018, l’APEAI  a finalisé en 2019 le montage immobilier et financier de sa cuisine centrale avec le soutien de la communauté de commune du Grand-Figeac, du département du Lot, de la Région et de l’Etat.</a:t>
            </a:r>
          </a:p>
          <a:p>
            <a:endParaRPr lang="fr-FR" sz="1400" dirty="0">
              <a:latin typeface="Arial Narrow" panose="020B0606020202030204" pitchFamily="34" charset="0"/>
            </a:endParaRPr>
          </a:p>
          <a:p>
            <a:r>
              <a:rPr lang="fr-FR" sz="1400" dirty="0">
                <a:latin typeface="Arial Narrow" panose="020B0606020202030204" pitchFamily="34" charset="0"/>
              </a:rPr>
              <a:t>Cet ensemble situé au Quercy pôle à Cambes comprendra les nouvelles cuisines de l’ESAT, la légumerie et d’autres activités liées à la transformation alimentaire.</a:t>
            </a:r>
          </a:p>
          <a:p>
            <a:endParaRPr lang="fr-FR" dirty="0"/>
          </a:p>
          <a:p>
            <a:endParaRPr lang="fr-FR" dirty="0"/>
          </a:p>
          <a:p>
            <a:br>
              <a:rPr lang="fr-FR" sz="1400" dirty="0"/>
            </a:br>
            <a:endParaRPr lang="fr-FR" sz="1400" b="1" dirty="0">
              <a:latin typeface="Arial Narrow" panose="020B0606020202030204" pitchFamily="34" charset="0"/>
            </a:endParaRPr>
          </a:p>
          <a:p>
            <a:endParaRPr lang="fr-FR" b="1" dirty="0">
              <a:latin typeface="Arial Narrow" panose="020B0606020202030204" pitchFamily="34" charset="0"/>
            </a:endParaRPr>
          </a:p>
        </p:txBody>
      </p:sp>
      <p:grpSp>
        <p:nvGrpSpPr>
          <p:cNvPr id="8" name="Groupe 7">
            <a:extLst>
              <a:ext uri="{FF2B5EF4-FFF2-40B4-BE49-F238E27FC236}">
                <a16:creationId xmlns:a16="http://schemas.microsoft.com/office/drawing/2014/main" id="{F9DB37FF-B91D-4597-8777-C0D282403CDE}"/>
              </a:ext>
            </a:extLst>
          </p:cNvPr>
          <p:cNvGrpSpPr/>
          <p:nvPr/>
        </p:nvGrpSpPr>
        <p:grpSpPr>
          <a:xfrm>
            <a:off x="5796136" y="3933056"/>
            <a:ext cx="5010529" cy="1038828"/>
            <a:chOff x="3207794" y="4219462"/>
            <a:chExt cx="4670878" cy="1016517"/>
          </a:xfrm>
        </p:grpSpPr>
        <p:sp>
          <p:nvSpPr>
            <p:cNvPr id="10" name="ZoneTexte 9">
              <a:extLst>
                <a:ext uri="{FF2B5EF4-FFF2-40B4-BE49-F238E27FC236}">
                  <a16:creationId xmlns:a16="http://schemas.microsoft.com/office/drawing/2014/main" id="{FD451BE9-7121-455C-BABF-94054D6FE3C1}"/>
                </a:ext>
              </a:extLst>
            </p:cNvPr>
            <p:cNvSpPr txBox="1"/>
            <p:nvPr/>
          </p:nvSpPr>
          <p:spPr>
            <a:xfrm>
              <a:off x="3207794" y="4874579"/>
              <a:ext cx="2684525" cy="361400"/>
            </a:xfrm>
            <a:prstGeom prst="rect">
              <a:avLst/>
            </a:prstGeom>
            <a:noFill/>
          </p:spPr>
          <p:txBody>
            <a:bodyPr wrap="square" rtlCol="0">
              <a:spAutoFit/>
            </a:bodyPr>
            <a:lstStyle/>
            <a:p>
              <a:pPr algn="ctr"/>
              <a:r>
                <a:rPr lang="fr-FR" b="1" dirty="0">
                  <a:latin typeface="Arial Narrow" panose="020B0606020202030204" pitchFamily="34" charset="0"/>
                </a:rPr>
                <a:t>Ouverture</a:t>
              </a:r>
              <a:r>
                <a:rPr lang="fr-FR" sz="1400" b="1" dirty="0">
                  <a:latin typeface="Arial Narrow" panose="020B0606020202030204" pitchFamily="34" charset="0"/>
                </a:rPr>
                <a:t> </a:t>
              </a:r>
            </a:p>
          </p:txBody>
        </p:sp>
        <p:sp>
          <p:nvSpPr>
            <p:cNvPr id="11" name="Rectangle 10">
              <a:extLst>
                <a:ext uri="{FF2B5EF4-FFF2-40B4-BE49-F238E27FC236}">
                  <a16:creationId xmlns:a16="http://schemas.microsoft.com/office/drawing/2014/main" id="{032CACE2-1494-4418-8D12-1078C739B9D2}"/>
                </a:ext>
              </a:extLst>
            </p:cNvPr>
            <p:cNvSpPr/>
            <p:nvPr/>
          </p:nvSpPr>
          <p:spPr>
            <a:xfrm>
              <a:off x="3730577" y="4219462"/>
              <a:ext cx="4148095" cy="752916"/>
            </a:xfrm>
            <a:prstGeom prst="rect">
              <a:avLst/>
            </a:prstGeom>
          </p:spPr>
          <p:txBody>
            <a:bodyPr wrap="square">
              <a:spAutoFit/>
            </a:bodyPr>
            <a:lstStyle/>
            <a:p>
              <a:pPr defTabSz="720000"/>
              <a:r>
                <a:rPr lang="fr-FR" sz="4400" b="1" dirty="0">
                  <a:solidFill>
                    <a:srgbClr val="C00000"/>
                  </a:solidFill>
                  <a:latin typeface="Angie BlackOpen" pitchFamily="50" charset="0"/>
                </a:rPr>
                <a:t>2022</a:t>
              </a:r>
            </a:p>
          </p:txBody>
        </p:sp>
      </p:grpSp>
      <p:grpSp>
        <p:nvGrpSpPr>
          <p:cNvPr id="13" name="Groupe 12">
            <a:extLst>
              <a:ext uri="{FF2B5EF4-FFF2-40B4-BE49-F238E27FC236}">
                <a16:creationId xmlns:a16="http://schemas.microsoft.com/office/drawing/2014/main" id="{F9DB37FF-B91D-4597-8777-C0D282403CDE}"/>
              </a:ext>
            </a:extLst>
          </p:cNvPr>
          <p:cNvGrpSpPr/>
          <p:nvPr/>
        </p:nvGrpSpPr>
        <p:grpSpPr>
          <a:xfrm>
            <a:off x="3419872" y="4149080"/>
            <a:ext cx="1945576" cy="1248391"/>
            <a:chOff x="3384630" y="3956912"/>
            <a:chExt cx="2023836" cy="1221580"/>
          </a:xfrm>
        </p:grpSpPr>
        <p:sp>
          <p:nvSpPr>
            <p:cNvPr id="14" name="ZoneTexte 13">
              <a:extLst>
                <a:ext uri="{FF2B5EF4-FFF2-40B4-BE49-F238E27FC236}">
                  <a16:creationId xmlns:a16="http://schemas.microsoft.com/office/drawing/2014/main" id="{FD451BE9-7121-455C-BABF-94054D6FE3C1}"/>
                </a:ext>
              </a:extLst>
            </p:cNvPr>
            <p:cNvSpPr txBox="1"/>
            <p:nvPr/>
          </p:nvSpPr>
          <p:spPr>
            <a:xfrm>
              <a:off x="3384630" y="4546042"/>
              <a:ext cx="1781293" cy="632450"/>
            </a:xfrm>
            <a:prstGeom prst="rect">
              <a:avLst/>
            </a:prstGeom>
            <a:noFill/>
          </p:spPr>
          <p:txBody>
            <a:bodyPr wrap="square" rtlCol="0">
              <a:spAutoFit/>
            </a:bodyPr>
            <a:lstStyle/>
            <a:p>
              <a:pPr algn="ctr"/>
              <a:r>
                <a:rPr lang="fr-FR" b="1" dirty="0">
                  <a:latin typeface="Arial Narrow" panose="020B0606020202030204" pitchFamily="34" charset="0"/>
                </a:rPr>
                <a:t>Début des travaux </a:t>
              </a:r>
            </a:p>
          </p:txBody>
        </p:sp>
        <p:sp>
          <p:nvSpPr>
            <p:cNvPr id="15" name="Rectangle 14">
              <a:extLst>
                <a:ext uri="{FF2B5EF4-FFF2-40B4-BE49-F238E27FC236}">
                  <a16:creationId xmlns:a16="http://schemas.microsoft.com/office/drawing/2014/main" id="{032CACE2-1494-4418-8D12-1078C739B9D2}"/>
                </a:ext>
              </a:extLst>
            </p:cNvPr>
            <p:cNvSpPr/>
            <p:nvPr/>
          </p:nvSpPr>
          <p:spPr>
            <a:xfrm>
              <a:off x="3397436" y="3956912"/>
              <a:ext cx="2011030" cy="752915"/>
            </a:xfrm>
            <a:prstGeom prst="rect">
              <a:avLst/>
            </a:prstGeom>
          </p:spPr>
          <p:txBody>
            <a:bodyPr wrap="square">
              <a:spAutoFit/>
            </a:bodyPr>
            <a:lstStyle/>
            <a:p>
              <a:pPr defTabSz="720000"/>
              <a:r>
                <a:rPr lang="fr-FR" sz="4400" b="1" dirty="0">
                  <a:solidFill>
                    <a:srgbClr val="C00000"/>
                  </a:solidFill>
                  <a:latin typeface="Angie BlackOpen" pitchFamily="50" charset="0"/>
                </a:rPr>
                <a:t>2020 </a:t>
              </a:r>
            </a:p>
          </p:txBody>
        </p:sp>
      </p:grpSp>
      <p:grpSp>
        <p:nvGrpSpPr>
          <p:cNvPr id="18" name="Groupe 17">
            <a:extLst>
              <a:ext uri="{FF2B5EF4-FFF2-40B4-BE49-F238E27FC236}">
                <a16:creationId xmlns:a16="http://schemas.microsoft.com/office/drawing/2014/main" id="{F9DB37FF-B91D-4597-8777-C0D282403CDE}"/>
              </a:ext>
            </a:extLst>
          </p:cNvPr>
          <p:cNvGrpSpPr/>
          <p:nvPr/>
        </p:nvGrpSpPr>
        <p:grpSpPr>
          <a:xfrm>
            <a:off x="4704800" y="4941168"/>
            <a:ext cx="5267800" cy="1097105"/>
            <a:chOff x="2967963" y="4219462"/>
            <a:chExt cx="4910709" cy="1073542"/>
          </a:xfrm>
        </p:grpSpPr>
        <p:sp>
          <p:nvSpPr>
            <p:cNvPr id="19" name="ZoneTexte 18">
              <a:extLst>
                <a:ext uri="{FF2B5EF4-FFF2-40B4-BE49-F238E27FC236}">
                  <a16:creationId xmlns:a16="http://schemas.microsoft.com/office/drawing/2014/main" id="{FD451BE9-7121-455C-BABF-94054D6FE3C1}"/>
                </a:ext>
              </a:extLst>
            </p:cNvPr>
            <p:cNvSpPr txBox="1"/>
            <p:nvPr/>
          </p:nvSpPr>
          <p:spPr>
            <a:xfrm>
              <a:off x="2967963" y="4931604"/>
              <a:ext cx="2684525" cy="361400"/>
            </a:xfrm>
            <a:prstGeom prst="rect">
              <a:avLst/>
            </a:prstGeom>
            <a:noFill/>
          </p:spPr>
          <p:txBody>
            <a:bodyPr wrap="square" rtlCol="0">
              <a:spAutoFit/>
            </a:bodyPr>
            <a:lstStyle/>
            <a:p>
              <a:pPr algn="ctr"/>
              <a:r>
                <a:rPr lang="fr-FR" b="1" dirty="0">
                  <a:latin typeface="Arial Narrow" panose="020B0606020202030204" pitchFamily="34" charset="0"/>
                </a:rPr>
                <a:t>Repas prévus/jour </a:t>
              </a:r>
              <a:r>
                <a:rPr lang="fr-FR" sz="1400" b="1" dirty="0">
                  <a:latin typeface="Arial Narrow" panose="020B0606020202030204" pitchFamily="34" charset="0"/>
                </a:rPr>
                <a:t> </a:t>
              </a:r>
            </a:p>
          </p:txBody>
        </p:sp>
        <p:sp>
          <p:nvSpPr>
            <p:cNvPr id="20" name="Rectangle 19">
              <a:extLst>
                <a:ext uri="{FF2B5EF4-FFF2-40B4-BE49-F238E27FC236}">
                  <a16:creationId xmlns:a16="http://schemas.microsoft.com/office/drawing/2014/main" id="{032CACE2-1494-4418-8D12-1078C739B9D2}"/>
                </a:ext>
              </a:extLst>
            </p:cNvPr>
            <p:cNvSpPr/>
            <p:nvPr/>
          </p:nvSpPr>
          <p:spPr>
            <a:xfrm>
              <a:off x="3730577" y="4219462"/>
              <a:ext cx="4148095" cy="752916"/>
            </a:xfrm>
            <a:prstGeom prst="rect">
              <a:avLst/>
            </a:prstGeom>
          </p:spPr>
          <p:txBody>
            <a:bodyPr wrap="square">
              <a:spAutoFit/>
            </a:bodyPr>
            <a:lstStyle/>
            <a:p>
              <a:pPr defTabSz="720000"/>
              <a:r>
                <a:rPr lang="fr-FR" sz="4400" b="1" dirty="0">
                  <a:solidFill>
                    <a:srgbClr val="C00000"/>
                  </a:solidFill>
                  <a:latin typeface="Angie BlackOpen" pitchFamily="50" charset="0"/>
                </a:rPr>
                <a:t>800</a:t>
              </a:r>
            </a:p>
          </p:txBody>
        </p:sp>
      </p:grpSp>
      <p:pic>
        <p:nvPicPr>
          <p:cNvPr id="2" name="Image 1"/>
          <p:cNvPicPr>
            <a:picLocks noChangeAspect="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916954" y="11901"/>
            <a:ext cx="3760762" cy="6858000"/>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58314" y="5877670"/>
            <a:ext cx="579488" cy="659206"/>
          </a:xfrm>
          <a:prstGeom prst="rect">
            <a:avLst/>
          </a:prstGeom>
        </p:spPr>
      </p:pic>
      <p:pic>
        <p:nvPicPr>
          <p:cNvPr id="5" name="Image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5400000">
            <a:off x="8412799" y="5824921"/>
            <a:ext cx="337999" cy="764704"/>
          </a:xfrm>
          <a:prstGeom prst="rect">
            <a:avLst/>
          </a:prstGeom>
        </p:spPr>
      </p:pic>
      <p:sp>
        <p:nvSpPr>
          <p:cNvPr id="21" name="Espace réservé du numéro de diapositive 20"/>
          <p:cNvSpPr>
            <a:spLocks noGrp="1"/>
          </p:cNvSpPr>
          <p:nvPr>
            <p:ph type="sldNum" sz="quarter" idx="12"/>
          </p:nvPr>
        </p:nvSpPr>
        <p:spPr/>
        <p:txBody>
          <a:bodyPr/>
          <a:lstStyle/>
          <a:p>
            <a:fld id="{EF0C36C4-21FD-4EAB-BD22-171DEA5434D5}" type="slidenum">
              <a:rPr lang="fr-FR" smtClean="0"/>
              <a:pPr/>
              <a:t>23</a:t>
            </a:fld>
            <a:endParaRPr lang="fr-FR"/>
          </a:p>
        </p:txBody>
      </p:sp>
    </p:spTree>
    <p:extLst>
      <p:ext uri="{BB962C8B-B14F-4D97-AF65-F5344CB8AC3E}">
        <p14:creationId xmlns:p14="http://schemas.microsoft.com/office/powerpoint/2010/main" val="399999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436096" y="773232"/>
            <a:ext cx="5040560" cy="584775"/>
          </a:xfrm>
        </p:spPr>
        <p:txBody>
          <a:bodyPr>
            <a:normAutofit/>
          </a:bodyPr>
          <a:lstStyle/>
          <a:p>
            <a:pPr marL="0" indent="0">
              <a:buNone/>
            </a:pPr>
            <a:r>
              <a:rPr lang="fr-FR" sz="2400" dirty="0">
                <a:latin typeface="Arial Narrow" panose="020B0606020202030204" pitchFamily="34" charset="0"/>
              </a:rPr>
              <a:t>Programmes Massif Central</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2699792" y="319943"/>
            <a:ext cx="6032639" cy="584775"/>
          </a:xfrm>
          <a:prstGeom prst="rect">
            <a:avLst/>
          </a:prstGeom>
        </p:spPr>
        <p:txBody>
          <a:bodyPr wrap="square">
            <a:spAutoFit/>
          </a:bodyPr>
          <a:lstStyle/>
          <a:p>
            <a:pPr algn="r"/>
            <a:r>
              <a:rPr lang="fr-FR" sz="3200" dirty="0">
                <a:solidFill>
                  <a:srgbClr val="7030A0"/>
                </a:solidFill>
                <a:latin typeface="Arial Narrow" panose="020B0606020202030204" pitchFamily="34" charset="0"/>
              </a:rPr>
              <a:t>// Nos opérations financées</a:t>
            </a:r>
          </a:p>
        </p:txBody>
      </p:sp>
      <p:sp>
        <p:nvSpPr>
          <p:cNvPr id="6" name="ZoneTexte 5">
            <a:extLst>
              <a:ext uri="{FF2B5EF4-FFF2-40B4-BE49-F238E27FC236}">
                <a16:creationId xmlns:a16="http://schemas.microsoft.com/office/drawing/2014/main" id="{A704701A-95E9-43DF-83DB-CE73935ED5AB}"/>
              </a:ext>
            </a:extLst>
          </p:cNvPr>
          <p:cNvSpPr txBox="1"/>
          <p:nvPr/>
        </p:nvSpPr>
        <p:spPr>
          <a:xfrm>
            <a:off x="3241585" y="1507425"/>
            <a:ext cx="5203574" cy="4801314"/>
          </a:xfrm>
          <a:prstGeom prst="rect">
            <a:avLst/>
          </a:prstGeom>
          <a:noFill/>
        </p:spPr>
        <p:txBody>
          <a:bodyPr wrap="square" rtlCol="0">
            <a:spAutoFit/>
          </a:bodyPr>
          <a:lstStyle/>
          <a:p>
            <a:r>
              <a:rPr lang="fr-FR" sz="2000" b="1" dirty="0">
                <a:latin typeface="Arial Narrow" panose="020B0606020202030204" pitchFamily="34" charset="0"/>
                <a:cs typeface="Arial" panose="020B0604020202020204" pitchFamily="34" charset="0"/>
              </a:rPr>
              <a:t>RESSAC</a:t>
            </a:r>
            <a:endParaRPr lang="fr-FR" sz="1600" b="1" dirty="0">
              <a:latin typeface="Arial Narrow" panose="020B0606020202030204" pitchFamily="34" charset="0"/>
              <a:cs typeface="Arial" panose="020B0604020202020204" pitchFamily="34" charset="0"/>
            </a:endParaRPr>
          </a:p>
          <a:p>
            <a:pPr marL="285750" indent="-285750"/>
            <a:endParaRPr lang="fr-FR" sz="1000" dirty="0">
              <a:latin typeface="Arial Narrow" panose="020B0606020202030204" pitchFamily="34" charset="0"/>
              <a:cs typeface="Arial" panose="020B0604020202020204" pitchFamily="34" charset="0"/>
            </a:endParaRPr>
          </a:p>
          <a:p>
            <a:endParaRPr lang="fr-FR" sz="900" dirty="0">
              <a:latin typeface="Arial Narrow" panose="020B0606020202030204" pitchFamily="34" charset="0"/>
              <a:cs typeface="Arial" panose="020B0604020202020204" pitchFamily="34" charset="0"/>
            </a:endParaRPr>
          </a:p>
          <a:p>
            <a:r>
              <a:rPr lang="fr-FR" sz="1400" dirty="0">
                <a:latin typeface="Arial Narrow" panose="020B0606020202030204" pitchFamily="34" charset="0"/>
                <a:cs typeface="Arial" panose="020B0604020202020204" pitchFamily="34" charset="0"/>
              </a:rPr>
              <a:t>Ce programme avait pour objectif de  «  Réussir la </a:t>
            </a:r>
            <a:r>
              <a:rPr lang="fr-FR" sz="1400" dirty="0" err="1">
                <a:latin typeface="Arial Narrow" panose="020B0606020202030204" pitchFamily="34" charset="0"/>
                <a:cs typeface="Arial" panose="020B0604020202020204" pitchFamily="34" charset="0"/>
              </a:rPr>
              <a:t>co</a:t>
            </a:r>
            <a:r>
              <a:rPr lang="fr-FR" sz="1400" dirty="0">
                <a:latin typeface="Arial Narrow" panose="020B0606020202030204" pitchFamily="34" charset="0"/>
                <a:cs typeface="Arial" panose="020B0604020202020204" pitchFamily="34" charset="0"/>
              </a:rPr>
              <a:t>-conception de services aux entreprises pour améliorer l’attractivité des territoires et la compétitivité des entreprises »</a:t>
            </a:r>
          </a:p>
          <a:p>
            <a:endParaRPr lang="fr-FR" sz="900" dirty="0">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Durée : </a:t>
            </a:r>
            <a:r>
              <a:rPr lang="fr-FR" sz="1400" dirty="0">
                <a:latin typeface="Arial Narrow" panose="020B0606020202030204" pitchFamily="34" charset="0"/>
                <a:cs typeface="Arial" panose="020B0604020202020204" pitchFamily="34" charset="0"/>
              </a:rPr>
              <a:t>2018 – 2019 </a:t>
            </a:r>
          </a:p>
          <a:p>
            <a:pPr marL="285750" indent="-285750"/>
            <a:endParaRPr lang="fr-FR" sz="900" b="1" dirty="0">
              <a:solidFill>
                <a:srgbClr val="FF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Thématiques de réflexion inter régionale : </a:t>
            </a:r>
            <a:r>
              <a:rPr lang="fr-FR" sz="1400" dirty="0">
                <a:latin typeface="Arial Narrow" panose="020B0606020202030204" pitchFamily="34" charset="0"/>
                <a:cs typeface="Arial" panose="020B0604020202020204" pitchFamily="34" charset="0"/>
              </a:rPr>
              <a:t>Coopération, Gouvernance publique/privée, création de services aux entreprises</a:t>
            </a:r>
          </a:p>
          <a:p>
            <a:pPr marL="285750" indent="-285750"/>
            <a:endParaRPr lang="fr-FR" sz="1400" dirty="0">
              <a:solidFill>
                <a:srgbClr val="C0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Actions locales financées </a:t>
            </a:r>
            <a:r>
              <a:rPr lang="fr-FR" sz="1400" dirty="0">
                <a:solidFill>
                  <a:srgbClr val="C00000"/>
                </a:solidFill>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La boussole des conjoints, Start Up de Territoire , le Labo de la mobilité</a:t>
            </a:r>
            <a:r>
              <a:rPr lang="fr-FR" sz="1400" b="1" dirty="0">
                <a:solidFill>
                  <a:srgbClr val="FF0000"/>
                </a:solidFill>
                <a:latin typeface="Arial Narrow" panose="020B0606020202030204" pitchFamily="34" charset="0"/>
                <a:cs typeface="Arial" panose="020B0604020202020204" pitchFamily="34" charset="0"/>
              </a:rPr>
              <a:t>. </a:t>
            </a:r>
          </a:p>
          <a:p>
            <a:pPr marL="285750" indent="-285750"/>
            <a:endParaRPr lang="fr-FR" sz="900" b="1" dirty="0">
              <a:solidFill>
                <a:srgbClr val="C00000"/>
              </a:solidFill>
              <a:latin typeface="Arial Narrow" panose="020B0606020202030204" pitchFamily="34" charset="0"/>
              <a:cs typeface="Arial" panose="020B0604020202020204" pitchFamily="34" charset="0"/>
            </a:endParaRPr>
          </a:p>
          <a:p>
            <a:pPr marL="285750" indent="-285750"/>
            <a:endParaRPr lang="fr-FR" sz="1400" dirty="0">
              <a:solidFill>
                <a:srgbClr val="C0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Territoires et structures partenaires</a:t>
            </a:r>
            <a:r>
              <a:rPr lang="fr-FR" sz="1400" dirty="0">
                <a:solidFill>
                  <a:srgbClr val="C00000"/>
                </a:solidFill>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AMDF (Autun), COR (Tarare),PETR Grand Quercy, ADEFPAT et ARADEL</a:t>
            </a:r>
          </a:p>
          <a:p>
            <a:pPr marL="285750" indent="-285750"/>
            <a:endParaRPr lang="fr-FR" sz="1400" dirty="0">
              <a:latin typeface="Arial Narrow" panose="020B0606020202030204" pitchFamily="34" charset="0"/>
              <a:cs typeface="Arial" panose="020B0604020202020204" pitchFamily="34" charset="0"/>
            </a:endParaRPr>
          </a:p>
          <a:p>
            <a:pPr marL="285750" indent="-285750"/>
            <a:r>
              <a:rPr lang="fr-FR" sz="1400" dirty="0">
                <a:latin typeface="Arial Narrow" panose="020B0606020202030204" pitchFamily="34" charset="0"/>
                <a:cs typeface="Arial" panose="020B0604020202020204" pitchFamily="34" charset="0"/>
              </a:rPr>
              <a:t>Séminaire final à Clermont Ferrand en novembre 2019 et parution d’un guide des bonnes pratiques.</a:t>
            </a:r>
          </a:p>
          <a:p>
            <a:pPr marL="285750" indent="-285750">
              <a:buFont typeface="Arial" panose="020B0604020202020204" pitchFamily="34" charset="0"/>
              <a:buChar char="•"/>
            </a:pPr>
            <a:endParaRPr lang="fr-FR" sz="1600" dirty="0">
              <a:latin typeface="Arial Narrow" panose="020B0606020202030204" pitchFamily="34" charset="0"/>
              <a:cs typeface="Arial" panose="020B0604020202020204" pitchFamily="34" charset="0"/>
            </a:endParaRPr>
          </a:p>
          <a:p>
            <a:r>
              <a:rPr lang="fr-FR" sz="1400" dirty="0"/>
              <a:t>     </a:t>
            </a:r>
          </a:p>
        </p:txBody>
      </p:sp>
      <p:grpSp>
        <p:nvGrpSpPr>
          <p:cNvPr id="2" name="Groupe 1">
            <a:extLst>
              <a:ext uri="{FF2B5EF4-FFF2-40B4-BE49-F238E27FC236}">
                <a16:creationId xmlns:a16="http://schemas.microsoft.com/office/drawing/2014/main" id="{60FC0247-D172-49E6-8ECF-18332BEF566C}"/>
              </a:ext>
            </a:extLst>
          </p:cNvPr>
          <p:cNvGrpSpPr/>
          <p:nvPr/>
        </p:nvGrpSpPr>
        <p:grpSpPr>
          <a:xfrm>
            <a:off x="4963747" y="6184265"/>
            <a:ext cx="3617030" cy="446276"/>
            <a:chOff x="4427984" y="5577449"/>
            <a:chExt cx="3617030" cy="446276"/>
          </a:xfrm>
        </p:grpSpPr>
        <p:pic>
          <p:nvPicPr>
            <p:cNvPr id="15" name="Image 14" descr="LogoMode-d'emplois-sans-fond.png">
              <a:extLst>
                <a:ext uri="{FF2B5EF4-FFF2-40B4-BE49-F238E27FC236}">
                  <a16:creationId xmlns:a16="http://schemas.microsoft.com/office/drawing/2014/main" id="{A598B7AE-C130-4C6A-B319-5BA034C7584E}"/>
                </a:ext>
              </a:extLst>
            </p:cNvPr>
            <p:cNvPicPr>
              <a:picLocks noChangeAspect="1"/>
            </p:cNvPicPr>
            <p:nvPr/>
          </p:nvPicPr>
          <p:blipFill>
            <a:blip r:embed="rId3" cstate="screen"/>
            <a:stretch>
              <a:fillRect/>
            </a:stretch>
          </p:blipFill>
          <p:spPr>
            <a:xfrm>
              <a:off x="6657045" y="5589836"/>
              <a:ext cx="702875" cy="357879"/>
            </a:xfrm>
            <a:prstGeom prst="rect">
              <a:avLst/>
            </a:prstGeom>
          </p:spPr>
        </p:pic>
        <p:grpSp>
          <p:nvGrpSpPr>
            <p:cNvPr id="16" name="Grouper 5">
              <a:extLst>
                <a:ext uri="{FF2B5EF4-FFF2-40B4-BE49-F238E27FC236}">
                  <a16:creationId xmlns:a16="http://schemas.microsoft.com/office/drawing/2014/main" id="{1562A3CB-368D-4179-82A4-FBD3C7B25CF6}"/>
                </a:ext>
              </a:extLst>
            </p:cNvPr>
            <p:cNvGrpSpPr>
              <a:grpSpLocks/>
            </p:cNvGrpSpPr>
            <p:nvPr/>
          </p:nvGrpSpPr>
          <p:grpSpPr bwMode="auto">
            <a:xfrm>
              <a:off x="7359920" y="5630027"/>
              <a:ext cx="685094" cy="308578"/>
              <a:chOff x="0" y="0"/>
              <a:chExt cx="1879601" cy="800100"/>
            </a:xfrm>
          </p:grpSpPr>
          <p:pic>
            <p:nvPicPr>
              <p:cNvPr id="17" name="Image 5" descr="http://www.prefectures-regions.gouv.fr/var/ire_site/storage/images/alsace-champagne-ardenne-lorraine/region-et-institutions/l-action-de-l-etat/amenagement-et-infrastructures-du-territoire/fnadt/164323-11-fre-FR/FNADT_articleimage.jpg">
                <a:extLst>
                  <a:ext uri="{FF2B5EF4-FFF2-40B4-BE49-F238E27FC236}">
                    <a16:creationId xmlns:a16="http://schemas.microsoft.com/office/drawing/2014/main" id="{6727D763-7F34-4E90-B3AD-011CD3C61326}"/>
                  </a:ext>
                </a:extLst>
              </p:cNvPr>
              <p:cNvPicPr>
                <a:picLocks noChangeAspect="1" noChangeArrowheads="1"/>
              </p:cNvPicPr>
              <p:nvPr/>
            </p:nvPicPr>
            <p:blipFill>
              <a:blip r:embed="rId4" cstate="screen"/>
              <a:srcRect/>
              <a:stretch>
                <a:fillRect/>
              </a:stretch>
            </p:blipFill>
            <p:spPr bwMode="auto">
              <a:xfrm>
                <a:off x="1168400" y="12700"/>
                <a:ext cx="711201" cy="787400"/>
              </a:xfrm>
              <a:prstGeom prst="rect">
                <a:avLst/>
              </a:prstGeom>
              <a:noFill/>
            </p:spPr>
          </p:pic>
          <p:pic>
            <p:nvPicPr>
              <p:cNvPr id="19" name="Picture 1" descr="ttp://www.massif-central.eu/production/wp-content/uploads/2015/10/DrapeauUE-rvbmention-1.jpg">
                <a:extLst>
                  <a:ext uri="{FF2B5EF4-FFF2-40B4-BE49-F238E27FC236}">
                    <a16:creationId xmlns:a16="http://schemas.microsoft.com/office/drawing/2014/main" id="{810DAA5F-7012-416B-A34D-6EE9D5C71FCF}"/>
                  </a:ext>
                </a:extLst>
              </p:cNvPr>
              <p:cNvPicPr>
                <a:picLocks noChangeAspect="1" noChangeArrowheads="1"/>
              </p:cNvPicPr>
              <p:nvPr/>
            </p:nvPicPr>
            <p:blipFill>
              <a:blip r:embed="rId5" cstate="screen"/>
              <a:srcRect/>
              <a:stretch>
                <a:fillRect/>
              </a:stretch>
            </p:blipFill>
            <p:spPr bwMode="auto">
              <a:xfrm>
                <a:off x="0" y="0"/>
                <a:ext cx="1066800" cy="800100"/>
              </a:xfrm>
              <a:prstGeom prst="rect">
                <a:avLst/>
              </a:prstGeom>
              <a:noFill/>
            </p:spPr>
          </p:pic>
        </p:grpSp>
        <p:sp>
          <p:nvSpPr>
            <p:cNvPr id="20" name="Rectangle 6">
              <a:extLst>
                <a:ext uri="{FF2B5EF4-FFF2-40B4-BE49-F238E27FC236}">
                  <a16:creationId xmlns:a16="http://schemas.microsoft.com/office/drawing/2014/main" id="{DDD91401-72ED-45A6-AC80-1A03265E4B03}"/>
                </a:ext>
              </a:extLst>
            </p:cNvPr>
            <p:cNvSpPr>
              <a:spLocks noChangeArrowheads="1"/>
            </p:cNvSpPr>
            <p:nvPr/>
          </p:nvSpPr>
          <p:spPr bwMode="auto">
            <a:xfrm>
              <a:off x="4427984" y="5577449"/>
              <a:ext cx="2254712"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dirty="0">
                  <a:ln>
                    <a:noFill/>
                  </a:ln>
                  <a:solidFill>
                    <a:srgbClr val="484848"/>
                  </a:solidFill>
                  <a:effectLst/>
                  <a:latin typeface="Calibri" pitchFamily="34" charset="0"/>
                  <a:ea typeface="Times New Roman" pitchFamily="18" charset="0"/>
                  <a:cs typeface="Calibri" pitchFamily="34" charset="0"/>
                </a:rPr>
                <a:t> </a:t>
              </a:r>
              <a:r>
                <a:rPr kumimoji="0" lang="fr-FR" sz="700" b="0" i="0" u="none" strike="noStrike" cap="none" normalizeH="0" baseline="0" dirty="0">
                  <a:ln>
                    <a:noFill/>
                  </a:ln>
                  <a:solidFill>
                    <a:srgbClr val="484848"/>
                  </a:solidFill>
                  <a:effectLst/>
                  <a:latin typeface="Calibri" pitchFamily="34" charset="0"/>
                  <a:ea typeface="Times New Roman" pitchFamily="18" charset="0"/>
                  <a:cs typeface="Calibri" pitchFamily="34" charset="0"/>
                </a:rPr>
                <a:t>« Le projet « RESSAC » est cofinancé par l’Union européenne. L’Europe s’engage dans le Massif central avec le fonds européen de développement régional.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21" name="Image 20">
            <a:extLst>
              <a:ext uri="{FF2B5EF4-FFF2-40B4-BE49-F238E27FC236}">
                <a16:creationId xmlns:a16="http://schemas.microsoft.com/office/drawing/2014/main" id="{B45E5B20-F20A-4E92-AFAE-0E87C26D5452}"/>
              </a:ext>
            </a:extLst>
          </p:cNvPr>
          <p:cNvPicPr>
            <a:picLocks noChangeAspect="1"/>
          </p:cNvPicPr>
          <p:nvPr/>
        </p:nvPicPr>
        <p:blipFill rotWithShape="1">
          <a:blip r:embed="rId6" cstate="screen">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180528" y="0"/>
            <a:ext cx="2987824" cy="6858000"/>
          </a:xfrm>
          <a:prstGeom prst="rect">
            <a:avLst/>
          </a:prstGeom>
        </p:spPr>
      </p:pic>
      <p:sp>
        <p:nvSpPr>
          <p:cNvPr id="13" name="Espace réservé du numéro de diapositive 12"/>
          <p:cNvSpPr>
            <a:spLocks noGrp="1"/>
          </p:cNvSpPr>
          <p:nvPr>
            <p:ph type="sldNum" sz="quarter" idx="12"/>
          </p:nvPr>
        </p:nvSpPr>
        <p:spPr/>
        <p:txBody>
          <a:bodyPr/>
          <a:lstStyle/>
          <a:p>
            <a:fld id="{EF0C36C4-21FD-4EAB-BD22-171DEA5434D5}" type="slidenum">
              <a:rPr lang="fr-FR" smtClean="0"/>
              <a:pPr/>
              <a:t>24</a:t>
            </a:fld>
            <a:endParaRPr lang="fr-FR"/>
          </a:p>
        </p:txBody>
      </p:sp>
    </p:spTree>
    <p:extLst>
      <p:ext uri="{BB962C8B-B14F-4D97-AF65-F5344CB8AC3E}">
        <p14:creationId xmlns:p14="http://schemas.microsoft.com/office/powerpoint/2010/main" val="181293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689104" y="874388"/>
            <a:ext cx="5040560" cy="584775"/>
          </a:xfrm>
        </p:spPr>
        <p:txBody>
          <a:bodyPr>
            <a:normAutofit/>
          </a:bodyPr>
          <a:lstStyle/>
          <a:p>
            <a:pPr marL="0" indent="0">
              <a:buNone/>
            </a:pPr>
            <a:r>
              <a:rPr lang="fr-FR" sz="2400" dirty="0">
                <a:latin typeface="Arial Narrow" panose="020B0606020202030204" pitchFamily="34" charset="0"/>
              </a:rPr>
              <a:t>Programme Massif Central</a:t>
            </a:r>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2845060" y="408008"/>
            <a:ext cx="6032639" cy="584775"/>
          </a:xfrm>
          <a:prstGeom prst="rect">
            <a:avLst/>
          </a:prstGeom>
        </p:spPr>
        <p:txBody>
          <a:bodyPr wrap="square">
            <a:spAutoFit/>
          </a:bodyPr>
          <a:lstStyle/>
          <a:p>
            <a:pPr algn="r"/>
            <a:r>
              <a:rPr lang="fr-FR" sz="3200" dirty="0">
                <a:solidFill>
                  <a:srgbClr val="7030A0"/>
                </a:solidFill>
                <a:latin typeface="Arial Narrow" panose="020B0606020202030204" pitchFamily="34" charset="0"/>
              </a:rPr>
              <a:t>// Nos opérations financées</a:t>
            </a:r>
          </a:p>
        </p:txBody>
      </p:sp>
      <p:sp>
        <p:nvSpPr>
          <p:cNvPr id="7" name="ZoneTexte 6">
            <a:extLst>
              <a:ext uri="{FF2B5EF4-FFF2-40B4-BE49-F238E27FC236}">
                <a16:creationId xmlns:a16="http://schemas.microsoft.com/office/drawing/2014/main" id="{122C186B-2BDA-4A0A-8277-C99CF2DB3649}"/>
              </a:ext>
            </a:extLst>
          </p:cNvPr>
          <p:cNvSpPr txBox="1"/>
          <p:nvPr/>
        </p:nvSpPr>
        <p:spPr>
          <a:xfrm>
            <a:off x="3131840" y="1340768"/>
            <a:ext cx="5832648" cy="4585871"/>
          </a:xfrm>
          <a:prstGeom prst="rect">
            <a:avLst/>
          </a:prstGeom>
          <a:noFill/>
        </p:spPr>
        <p:txBody>
          <a:bodyPr wrap="square" rtlCol="0">
            <a:spAutoFit/>
          </a:bodyPr>
          <a:lstStyle/>
          <a:p>
            <a:r>
              <a:rPr lang="fr-FR" sz="2000" b="1" dirty="0">
                <a:latin typeface="Arial Narrow" panose="020B0606020202030204" pitchFamily="34" charset="0"/>
                <a:cs typeface="Arial" panose="020B0604020202020204" pitchFamily="34" charset="0"/>
              </a:rPr>
              <a:t>TPMC</a:t>
            </a:r>
            <a:r>
              <a:rPr lang="fr-FR" sz="1600" b="1" dirty="0">
                <a:latin typeface="Arial Narrow" panose="020B0606020202030204" pitchFamily="34" charset="0"/>
                <a:cs typeface="Arial" panose="020B0604020202020204" pitchFamily="34" charset="0"/>
              </a:rPr>
              <a:t> : Territoire de Projet en Massif Central </a:t>
            </a:r>
          </a:p>
          <a:p>
            <a:endParaRPr lang="fr-FR" sz="1200" dirty="0">
              <a:latin typeface="Arial Narrow" panose="020B0606020202030204" pitchFamily="34" charset="0"/>
            </a:endParaRPr>
          </a:p>
          <a:p>
            <a:pPr algn="just"/>
            <a:r>
              <a:rPr lang="fr-FR" sz="1400" dirty="0">
                <a:latin typeface="Arial Narrow" panose="020B0606020202030204" pitchFamily="34" charset="0"/>
              </a:rPr>
              <a:t>Suite au programme </a:t>
            </a:r>
            <a:r>
              <a:rPr lang="fr-FR" sz="1400" dirty="0" err="1">
                <a:latin typeface="Arial Narrow" panose="020B0606020202030204" pitchFamily="34" charset="0"/>
              </a:rPr>
              <a:t>Terralim</a:t>
            </a:r>
            <a:r>
              <a:rPr lang="fr-FR" sz="1400" dirty="0">
                <a:latin typeface="Arial Narrow" panose="020B0606020202030204" pitchFamily="34" charset="0"/>
              </a:rPr>
              <a:t> 2016-2018, 2 axes ont émergé : </a:t>
            </a:r>
          </a:p>
          <a:p>
            <a:pPr marL="285750" indent="-285750" algn="just">
              <a:buFont typeface="Arial" panose="020B0604020202020204" pitchFamily="34" charset="0"/>
              <a:buChar char="•"/>
            </a:pPr>
            <a:r>
              <a:rPr lang="fr-FR" sz="1400" b="1" dirty="0">
                <a:latin typeface="Arial Narrow" panose="020B0606020202030204" pitchFamily="34" charset="0"/>
              </a:rPr>
              <a:t>la nécessité de soutenir les chaînes de valeurs locales</a:t>
            </a:r>
          </a:p>
          <a:p>
            <a:pPr marL="285750" indent="-285750" algn="just">
              <a:buFont typeface="Arial" panose="020B0604020202020204" pitchFamily="34" charset="0"/>
              <a:buChar char="•"/>
            </a:pPr>
            <a:r>
              <a:rPr lang="fr-FR" sz="1400" b="1" dirty="0">
                <a:latin typeface="Arial Narrow" panose="020B0606020202030204" pitchFamily="34" charset="0"/>
              </a:rPr>
              <a:t>l’acquisition de nouvelles compétences par les acteurs de ces chaines de valeur. </a:t>
            </a:r>
          </a:p>
          <a:p>
            <a:pPr marL="285750" indent="-285750" algn="just">
              <a:buFont typeface="Arial" panose="020B0604020202020204" pitchFamily="34" charset="0"/>
              <a:buChar char="•"/>
            </a:pPr>
            <a:endParaRPr lang="fr-FR" sz="1100" b="1" dirty="0">
              <a:latin typeface="Arial Narrow" panose="020B0606020202030204" pitchFamily="34" charset="0"/>
            </a:endParaRPr>
          </a:p>
          <a:p>
            <a:pPr algn="just"/>
            <a:r>
              <a:rPr lang="fr-FR" sz="1400" b="1" dirty="0">
                <a:solidFill>
                  <a:srgbClr val="C00000"/>
                </a:solidFill>
                <a:latin typeface="Arial Narrow" panose="020B0606020202030204" pitchFamily="34" charset="0"/>
                <a:cs typeface="Arial" panose="020B0604020202020204" pitchFamily="34" charset="0"/>
              </a:rPr>
              <a:t>Durée </a:t>
            </a:r>
            <a:r>
              <a:rPr lang="fr-FR" sz="1400" dirty="0">
                <a:solidFill>
                  <a:srgbClr val="C00000"/>
                </a:solidFill>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2019-2021 </a:t>
            </a:r>
          </a:p>
          <a:p>
            <a:pPr algn="just"/>
            <a:endParaRPr lang="fr-FR" sz="1400" b="1" dirty="0">
              <a:solidFill>
                <a:srgbClr val="C00000"/>
              </a:solidFill>
              <a:latin typeface="Arial Narrow" panose="020B0606020202030204" pitchFamily="34" charset="0"/>
              <a:cs typeface="Arial" panose="020B0604020202020204" pitchFamily="34" charset="0"/>
            </a:endParaRPr>
          </a:p>
          <a:p>
            <a:pPr algn="just"/>
            <a:r>
              <a:rPr lang="fr-FR" sz="1400" b="1" dirty="0">
                <a:solidFill>
                  <a:srgbClr val="C00000"/>
                </a:solidFill>
                <a:latin typeface="Arial Narrow" panose="020B0606020202030204" pitchFamily="34" charset="0"/>
                <a:cs typeface="Arial" panose="020B0604020202020204" pitchFamily="34" charset="0"/>
              </a:rPr>
              <a:t>Thématiques de réflexion inter régionale : </a:t>
            </a:r>
            <a:r>
              <a:rPr lang="fr-FR" sz="1400" dirty="0">
                <a:latin typeface="Arial Narrow" panose="020B0606020202030204" pitchFamily="34" charset="0"/>
                <a:cs typeface="Arial" panose="020B0604020202020204" pitchFamily="34" charset="0"/>
              </a:rPr>
              <a:t>Faire réseau et développer les compétences au sein des chaines de valeurs alimentaires (appui de  l’INRAE)</a:t>
            </a:r>
          </a:p>
          <a:p>
            <a:pPr algn="just"/>
            <a:endParaRPr lang="fr-FR" sz="1400" b="1" dirty="0">
              <a:latin typeface="Arial Narrow" panose="020B0606020202030204" pitchFamily="34" charset="0"/>
              <a:cs typeface="Arial" panose="020B0604020202020204" pitchFamily="34" charset="0"/>
            </a:endParaRPr>
          </a:p>
          <a:p>
            <a:pPr algn="just"/>
            <a:r>
              <a:rPr lang="fr-FR" sz="1400" b="1" dirty="0">
                <a:solidFill>
                  <a:srgbClr val="C00000"/>
                </a:solidFill>
                <a:latin typeface="Arial Narrow" panose="020B0606020202030204" pitchFamily="34" charset="0"/>
                <a:cs typeface="Arial" panose="020B0604020202020204" pitchFamily="34" charset="0"/>
              </a:rPr>
              <a:t>Actions locales financées sur l’alimentation : </a:t>
            </a:r>
            <a:r>
              <a:rPr lang="fr-FR" sz="1400" dirty="0">
                <a:latin typeface="Arial Narrow" panose="020B0606020202030204" pitchFamily="34" charset="0"/>
                <a:cs typeface="Arial" panose="020B0604020202020204" pitchFamily="34" charset="0"/>
              </a:rPr>
              <a:t>Filière maraichage et resto </a:t>
            </a:r>
            <a:r>
              <a:rPr lang="fr-FR" sz="1400" dirty="0" err="1">
                <a:latin typeface="Arial Narrow" panose="020B0606020202030204" pitchFamily="34" charset="0"/>
                <a:cs typeface="Arial" panose="020B0604020202020204" pitchFamily="34" charset="0"/>
              </a:rPr>
              <a:t>co</a:t>
            </a:r>
            <a:r>
              <a:rPr lang="fr-FR" sz="1400" dirty="0">
                <a:latin typeface="Arial Narrow" panose="020B0606020202030204" pitchFamily="34" charset="0"/>
                <a:cs typeface="Arial" panose="020B0604020202020204" pitchFamily="34" charset="0"/>
              </a:rPr>
              <a:t>, Filière porc, Gouvernance alimentaire Figeac Table, Traiteur de territoire</a:t>
            </a:r>
          </a:p>
          <a:p>
            <a:pPr algn="just"/>
            <a:endParaRPr lang="fr-FR" sz="1400" b="1" dirty="0">
              <a:solidFill>
                <a:srgbClr val="FF0000"/>
              </a:solidFill>
              <a:latin typeface="Arial Narrow" panose="020B0606020202030204" pitchFamily="34" charset="0"/>
              <a:cs typeface="Arial" panose="020B0604020202020204" pitchFamily="34" charset="0"/>
            </a:endParaRPr>
          </a:p>
          <a:p>
            <a:pPr algn="just"/>
            <a:r>
              <a:rPr lang="fr-FR" sz="1400" dirty="0">
                <a:latin typeface="Arial Narrow" panose="020B0606020202030204" pitchFamily="34" charset="0"/>
              </a:rPr>
              <a:t>Figeacteurs chef de file de la dimension inter-régionale </a:t>
            </a:r>
          </a:p>
          <a:p>
            <a:pPr algn="just"/>
            <a:endParaRPr lang="fr-FR" sz="1400" dirty="0">
              <a:latin typeface="Arial Narrow" panose="020B0606020202030204" pitchFamily="34" charset="0"/>
            </a:endParaRPr>
          </a:p>
          <a:p>
            <a:pPr algn="just"/>
            <a:r>
              <a:rPr lang="fr-FR" sz="1400" b="1" dirty="0">
                <a:solidFill>
                  <a:srgbClr val="C00000"/>
                </a:solidFill>
                <a:latin typeface="Arial Narrow" panose="020B0606020202030204" pitchFamily="34" charset="0"/>
              </a:rPr>
              <a:t>Les territoires partenaires : </a:t>
            </a:r>
            <a:r>
              <a:rPr lang="fr-FR" sz="1400" dirty="0">
                <a:latin typeface="Arial Narrow" panose="020B0606020202030204" pitchFamily="34" charset="0"/>
              </a:rPr>
              <a:t>Pole Agro Alimentaire Loire, Ardèche le Gout, CMA du Tarn, la COR (Communauté de l’Ouest Rhodanien).  </a:t>
            </a:r>
          </a:p>
          <a:p>
            <a:pPr algn="just"/>
            <a:endParaRPr lang="fr-FR" sz="1100" dirty="0">
              <a:latin typeface="Arial Narrow" panose="020B0606020202030204" pitchFamily="34" charset="0"/>
            </a:endParaRPr>
          </a:p>
          <a:p>
            <a:pPr algn="just"/>
            <a:endParaRPr lang="fr-FR" sz="1400" dirty="0">
              <a:latin typeface="Arial Narrow" panose="020B0606020202030204" pitchFamily="34" charset="0"/>
            </a:endParaRPr>
          </a:p>
        </p:txBody>
      </p:sp>
      <p:pic>
        <p:nvPicPr>
          <p:cNvPr id="3" name="Image 2">
            <a:extLst>
              <a:ext uri="{FF2B5EF4-FFF2-40B4-BE49-F238E27FC236}">
                <a16:creationId xmlns:a16="http://schemas.microsoft.com/office/drawing/2014/main" id="{FD60C434-9F5A-425D-9AF1-9CA5B2B71DC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00177" y="6037834"/>
            <a:ext cx="827583" cy="487510"/>
          </a:xfrm>
          <a:prstGeom prst="rect">
            <a:avLst/>
          </a:prstGeom>
        </p:spPr>
      </p:pic>
      <p:pic>
        <p:nvPicPr>
          <p:cNvPr id="5" name="Image 4"/>
          <p:cNvPicPr>
            <a:picLocks noChangeAspect="1"/>
          </p:cNvPicPr>
          <p:nvPr/>
        </p:nvPicPr>
        <p:blipFill rotWithShape="1">
          <a:blip r:embed="rId4" cstate="screen">
            <a:duotone>
              <a:prstClr val="black"/>
              <a:schemeClr val="accent3">
                <a:tint val="45000"/>
                <a:satMod val="400000"/>
              </a:schemeClr>
            </a:duotone>
            <a:extLst>
              <a:ext uri="{28A0092B-C50C-407E-A947-70E740481C1C}">
                <a14:useLocalDpi xmlns:a14="http://schemas.microsoft.com/office/drawing/2010/main" val="0"/>
              </a:ext>
            </a:extLst>
          </a:blip>
          <a:srcRect t="-1151"/>
          <a:stretch/>
        </p:blipFill>
        <p:spPr>
          <a:xfrm>
            <a:off x="-972616" y="871"/>
            <a:ext cx="3888433" cy="6830660"/>
          </a:xfrm>
          <a:prstGeom prst="rect">
            <a:avLst/>
          </a:prstGeom>
        </p:spPr>
      </p:pic>
      <p:sp>
        <p:nvSpPr>
          <p:cNvPr id="8" name="Espace réservé du numéro de diapositive 7"/>
          <p:cNvSpPr>
            <a:spLocks noGrp="1"/>
          </p:cNvSpPr>
          <p:nvPr>
            <p:ph type="sldNum" sz="quarter" idx="12"/>
          </p:nvPr>
        </p:nvSpPr>
        <p:spPr/>
        <p:txBody>
          <a:bodyPr/>
          <a:lstStyle/>
          <a:p>
            <a:fld id="{EF0C36C4-21FD-4EAB-BD22-171DEA5434D5}" type="slidenum">
              <a:rPr lang="fr-FR" smtClean="0"/>
              <a:pPr/>
              <a:t>25</a:t>
            </a:fld>
            <a:endParaRPr lang="fr-FR"/>
          </a:p>
        </p:txBody>
      </p:sp>
    </p:spTree>
    <p:extLst>
      <p:ext uri="{BB962C8B-B14F-4D97-AF65-F5344CB8AC3E}">
        <p14:creationId xmlns:p14="http://schemas.microsoft.com/office/powerpoint/2010/main" val="196312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364088" y="539969"/>
            <a:ext cx="5040560" cy="584775"/>
          </a:xfrm>
        </p:spPr>
        <p:txBody>
          <a:bodyPr>
            <a:normAutofit/>
          </a:bodyPr>
          <a:lstStyle/>
          <a:p>
            <a:pPr marL="0" indent="0">
              <a:buNone/>
            </a:pPr>
            <a:r>
              <a:rPr lang="fr-FR" sz="2400" dirty="0">
                <a:latin typeface="Arial Narrow" panose="020B0606020202030204" pitchFamily="34" charset="0"/>
              </a:rPr>
              <a:t>Programme Massif Central</a:t>
            </a:r>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2518293" y="62180"/>
            <a:ext cx="6032639" cy="584775"/>
          </a:xfrm>
          <a:prstGeom prst="rect">
            <a:avLst/>
          </a:prstGeom>
        </p:spPr>
        <p:txBody>
          <a:bodyPr wrap="square">
            <a:spAutoFit/>
          </a:bodyPr>
          <a:lstStyle/>
          <a:p>
            <a:pPr algn="r"/>
            <a:r>
              <a:rPr lang="fr-FR" sz="3200" dirty="0">
                <a:solidFill>
                  <a:srgbClr val="7030A0"/>
                </a:solidFill>
                <a:latin typeface="Arial Narrow" panose="020B0606020202030204" pitchFamily="34" charset="0"/>
              </a:rPr>
              <a:t>//  Nos opérations financées</a:t>
            </a:r>
          </a:p>
        </p:txBody>
      </p:sp>
      <p:sp>
        <p:nvSpPr>
          <p:cNvPr id="7" name="ZoneTexte 6">
            <a:extLst>
              <a:ext uri="{FF2B5EF4-FFF2-40B4-BE49-F238E27FC236}">
                <a16:creationId xmlns:a16="http://schemas.microsoft.com/office/drawing/2014/main" id="{122C186B-2BDA-4A0A-8277-C99CF2DB3649}"/>
              </a:ext>
            </a:extLst>
          </p:cNvPr>
          <p:cNvSpPr txBox="1"/>
          <p:nvPr/>
        </p:nvSpPr>
        <p:spPr>
          <a:xfrm>
            <a:off x="3202035" y="1052736"/>
            <a:ext cx="5690445" cy="7248138"/>
          </a:xfrm>
          <a:prstGeom prst="rect">
            <a:avLst/>
          </a:prstGeom>
          <a:noFill/>
        </p:spPr>
        <p:txBody>
          <a:bodyPr wrap="square" rtlCol="0">
            <a:spAutoFit/>
          </a:bodyPr>
          <a:lstStyle/>
          <a:p>
            <a:r>
              <a:rPr lang="fr-FR" sz="1400" b="1" dirty="0">
                <a:latin typeface="Arial Narrow" panose="020B0606020202030204" pitchFamily="34" charset="0"/>
                <a:cs typeface="Arial" panose="020B0604020202020204" pitchFamily="34" charset="0"/>
              </a:rPr>
              <a:t>TERALIM</a:t>
            </a:r>
            <a:endParaRPr lang="fr-FR" sz="900" b="1" dirty="0">
              <a:latin typeface="Arial Narrow" panose="020B0606020202030204" pitchFamily="34" charset="0"/>
              <a:cs typeface="Arial" panose="020B0604020202020204" pitchFamily="34" charset="0"/>
            </a:endParaRPr>
          </a:p>
          <a:p>
            <a:r>
              <a:rPr lang="fr-FR" sz="1400" dirty="0">
                <a:latin typeface="Arial Narrow" panose="020B0606020202030204" pitchFamily="34" charset="0"/>
              </a:rPr>
              <a:t>Le programme TERRALIM mis en place par le Massif Central de 2016 à 2019 intervient dans le cadre de l’attractivité des territoires de moyenne montagne. </a:t>
            </a:r>
          </a:p>
          <a:p>
            <a:endParaRPr lang="fr-FR" sz="900" b="1" dirty="0">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Durée : </a:t>
            </a:r>
            <a:r>
              <a:rPr lang="fr-FR" sz="1400" dirty="0">
                <a:latin typeface="Arial Narrow" panose="020B0606020202030204" pitchFamily="34" charset="0"/>
                <a:cs typeface="Arial" panose="020B0604020202020204" pitchFamily="34" charset="0"/>
              </a:rPr>
              <a:t>2016-2019 </a:t>
            </a:r>
            <a:endParaRPr lang="fr-FR" sz="900" b="1" dirty="0">
              <a:solidFill>
                <a:srgbClr val="FF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Thématique de réflexion inter régionale </a:t>
            </a:r>
            <a:r>
              <a:rPr lang="fr-FR" sz="1400" dirty="0">
                <a:solidFill>
                  <a:srgbClr val="C00000"/>
                </a:solidFill>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Identifier les systèmes alimentaires territoriaux et évaluer leur durabilité</a:t>
            </a:r>
          </a:p>
          <a:p>
            <a:pPr marL="285750" indent="-285750"/>
            <a:endParaRPr lang="fr-FR" sz="900" b="1" dirty="0">
              <a:solidFill>
                <a:srgbClr val="FF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Actions locales financées : </a:t>
            </a:r>
            <a:r>
              <a:rPr lang="fr-FR" sz="1400" dirty="0">
                <a:latin typeface="Arial Narrow" panose="020B0606020202030204" pitchFamily="34" charset="0"/>
                <a:cs typeface="Arial" panose="020B0604020202020204" pitchFamily="34" charset="0"/>
              </a:rPr>
              <a:t>Animation d’un groupe pluri-acteurs sur la restauration collective, émergence du projet de légumerie, projet de maraichage avec Regain</a:t>
            </a:r>
          </a:p>
          <a:p>
            <a:pPr marL="285750" indent="-285750"/>
            <a:endParaRPr lang="fr-FR" sz="900" dirty="0">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Territoires partenaires </a:t>
            </a:r>
            <a:r>
              <a:rPr lang="fr-FR" sz="1400" b="1" dirty="0">
                <a:latin typeface="Arial Narrow" panose="020B0606020202030204" pitchFamily="34" charset="0"/>
                <a:cs typeface="Arial" panose="020B0604020202020204" pitchFamily="34" charset="0"/>
              </a:rPr>
              <a:t>: </a:t>
            </a:r>
            <a:r>
              <a:rPr lang="fr-FR" sz="1400" dirty="0">
                <a:latin typeface="Arial Narrow" panose="020B0606020202030204" pitchFamily="34" charset="0"/>
              </a:rPr>
              <a:t>Pole Agro Alimentaire Loire, Ardèche le Gout, CMA du Tarn, la COR (Communauté de l’Ouest Rhodanien).  </a:t>
            </a:r>
          </a:p>
          <a:p>
            <a:pPr marL="285750" indent="-285750"/>
            <a:endParaRPr lang="fr-FR" sz="900" b="1" dirty="0">
              <a:solidFill>
                <a:srgbClr val="FF0000"/>
              </a:solidFill>
              <a:latin typeface="Arial Narrow" panose="020B0606020202030204" pitchFamily="34" charset="0"/>
              <a:cs typeface="Arial" panose="020B0604020202020204" pitchFamily="34" charset="0"/>
            </a:endParaRPr>
          </a:p>
          <a:p>
            <a:pPr marL="285750" indent="-285750"/>
            <a:endParaRPr lang="fr-FR" sz="1400" b="1" dirty="0">
              <a:latin typeface="Arial Narrow" panose="020B0606020202030204" pitchFamily="34" charset="0"/>
              <a:cs typeface="Arial" panose="020B0604020202020204" pitchFamily="34" charset="0"/>
            </a:endParaRPr>
          </a:p>
          <a:p>
            <a:pPr marL="285750" indent="-285750"/>
            <a:r>
              <a:rPr lang="fr-FR" sz="1400" b="1" dirty="0">
                <a:latin typeface="Arial Narrow" panose="020B0606020202030204" pitchFamily="34" charset="0"/>
                <a:cs typeface="Arial" panose="020B0604020202020204" pitchFamily="34" charset="0"/>
              </a:rPr>
              <a:t>TERRALIM suite </a:t>
            </a:r>
          </a:p>
          <a:p>
            <a:pPr marL="285750" indent="-285750"/>
            <a:r>
              <a:rPr lang="fr-FR" sz="1400" b="1" dirty="0">
                <a:solidFill>
                  <a:srgbClr val="C00000"/>
                </a:solidFill>
                <a:latin typeface="Arial Narrow" panose="020B0606020202030204" pitchFamily="34" charset="0"/>
                <a:cs typeface="Arial" panose="020B0604020202020204" pitchFamily="34" charset="0"/>
              </a:rPr>
              <a:t>Durée </a:t>
            </a:r>
            <a:r>
              <a:rPr lang="fr-FR" sz="1400" b="1" dirty="0">
                <a:latin typeface="Arial Narrow" panose="020B0606020202030204" pitchFamily="34" charset="0"/>
                <a:cs typeface="Arial" panose="020B0604020202020204" pitchFamily="34" charset="0"/>
              </a:rPr>
              <a:t>: </a:t>
            </a:r>
            <a:r>
              <a:rPr lang="fr-FR" sz="1400" dirty="0">
                <a:latin typeface="Arial Narrow" panose="020B0606020202030204" pitchFamily="34" charset="0"/>
                <a:cs typeface="Arial" panose="020B0604020202020204" pitchFamily="34" charset="0"/>
              </a:rPr>
              <a:t>2019-2021</a:t>
            </a:r>
            <a:endParaRPr lang="fr-FR" sz="900" b="1" dirty="0">
              <a:solidFill>
                <a:srgbClr val="C0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Thématique de réflexion inter régionale</a:t>
            </a:r>
            <a:r>
              <a:rPr lang="fr-FR" sz="1400" dirty="0">
                <a:solidFill>
                  <a:srgbClr val="C00000"/>
                </a:solidFill>
                <a:latin typeface="Arial Narrow" panose="020B0606020202030204" pitchFamily="34" charset="0"/>
                <a:cs typeface="Arial" panose="020B0604020202020204" pitchFamily="34" charset="0"/>
              </a:rPr>
              <a:t> : </a:t>
            </a:r>
            <a:r>
              <a:rPr lang="fr-FR" sz="1400" dirty="0">
                <a:latin typeface="Arial Narrow" panose="020B0606020202030204" pitchFamily="34" charset="0"/>
                <a:cs typeface="Arial" panose="020B0604020202020204" pitchFamily="34" charset="0"/>
              </a:rPr>
              <a:t>La gouvernance alimentaire, les chaines de valeur et la durabilité des systèmes alimentaire territoriaux et la démarche « Ici C local » avec l’INRAE</a:t>
            </a:r>
          </a:p>
          <a:p>
            <a:pPr marL="285750" indent="-285750"/>
            <a:endParaRPr lang="fr-FR" sz="900" dirty="0">
              <a:solidFill>
                <a:srgbClr val="C0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Territoires partenaires : </a:t>
            </a:r>
            <a:r>
              <a:rPr lang="fr-FR" sz="1400" dirty="0">
                <a:latin typeface="Arial Narrow" panose="020B0606020202030204" pitchFamily="34" charset="0"/>
                <a:cs typeface="Arial" panose="020B0604020202020204" pitchFamily="34" charset="0"/>
              </a:rPr>
              <a:t>Marche et Combraille Aquitaine, EPL de </a:t>
            </a:r>
            <a:r>
              <a:rPr lang="fr-FR" sz="1400" dirty="0" err="1">
                <a:latin typeface="Arial Narrow" panose="020B0606020202030204" pitchFamily="34" charset="0"/>
                <a:cs typeface="Arial" panose="020B0604020202020204" pitchFamily="34" charset="0"/>
              </a:rPr>
              <a:t>Montravel</a:t>
            </a:r>
            <a:r>
              <a:rPr lang="fr-FR" sz="1400" dirty="0">
                <a:latin typeface="Arial Narrow" panose="020B0606020202030204" pitchFamily="34" charset="0"/>
                <a:cs typeface="Arial" panose="020B0604020202020204" pitchFamily="34" charset="0"/>
              </a:rPr>
              <a:t>, Pôle Agroalimentaire 42, EPLEFPA de Limoges et Nord Haute-Vienne, CMA de Haute-Vienne, Saint-Flour Communauté, Le Grand Clermont, PNR Livradois-Forez, CMA de l’Aveyron et </a:t>
            </a:r>
            <a:r>
              <a:rPr lang="fr-FR" sz="1400" dirty="0">
                <a:latin typeface="Arial Narrow" panose="020B0606020202030204" pitchFamily="34" charset="0"/>
              </a:rPr>
              <a:t>la COR (Communauté de l’Ouest Rhodanien). </a:t>
            </a:r>
            <a:endParaRPr lang="fr-FR" sz="1400" dirty="0">
              <a:latin typeface="Arial Narrow" panose="020B0606020202030204" pitchFamily="34" charset="0"/>
              <a:cs typeface="Arial" panose="020B0604020202020204" pitchFamily="34" charset="0"/>
            </a:endParaRPr>
          </a:p>
          <a:p>
            <a:pPr marL="285750" indent="-285750"/>
            <a:endParaRPr lang="fr-FR" sz="900" dirty="0">
              <a:latin typeface="Arial Narrow" panose="020B0606020202030204" pitchFamily="34" charset="0"/>
              <a:cs typeface="Arial" panose="020B0604020202020204" pitchFamily="34" charset="0"/>
            </a:endParaRPr>
          </a:p>
          <a:p>
            <a:pPr marL="285750" indent="-285750"/>
            <a:r>
              <a:rPr lang="fr-FR" sz="1400" i="1" dirty="0">
                <a:latin typeface="Arial Narrow" panose="020B0606020202030204" pitchFamily="34" charset="0"/>
                <a:cs typeface="Arial" panose="020B0604020202020204" pitchFamily="34" charset="0"/>
              </a:rPr>
              <a:t>Figeacteurs a un rôle de chef de file et d’animation du réseau de territoires partenaires mais n’a pas d’actions locales financées</a:t>
            </a:r>
            <a:r>
              <a:rPr lang="fr-FR" sz="1400" dirty="0">
                <a:latin typeface="Arial Narrow" panose="020B0606020202030204" pitchFamily="34" charset="0"/>
                <a:cs typeface="Arial" panose="020B0604020202020204" pitchFamily="34" charset="0"/>
              </a:rPr>
              <a:t>.</a:t>
            </a:r>
          </a:p>
          <a:p>
            <a:pPr marL="285750" indent="-285750"/>
            <a:endParaRPr lang="fr-FR" sz="900" b="1" dirty="0">
              <a:solidFill>
                <a:srgbClr val="FF0000"/>
              </a:solidFill>
              <a:latin typeface="Arial Narrow" panose="020B0606020202030204" pitchFamily="34" charset="0"/>
              <a:cs typeface="Arial" panose="020B0604020202020204" pitchFamily="34" charset="0"/>
            </a:endParaRPr>
          </a:p>
          <a:p>
            <a:pPr marL="285750" indent="-285750"/>
            <a:endParaRPr lang="fr-FR" sz="1600" b="1" dirty="0">
              <a:solidFill>
                <a:srgbClr val="FF0000"/>
              </a:solidFill>
              <a:latin typeface="Arial Narrow" panose="020B0606020202030204" pitchFamily="34" charset="0"/>
              <a:cs typeface="Arial" panose="020B0604020202020204" pitchFamily="34" charset="0"/>
            </a:endParaRPr>
          </a:p>
          <a:p>
            <a:endParaRPr lang="fr-FR" sz="1600" b="1" dirty="0">
              <a:latin typeface="Arial Narrow" panose="020B0606020202030204" pitchFamily="34" charset="0"/>
              <a:cs typeface="Arial" panose="020B0604020202020204" pitchFamily="34" charset="0"/>
            </a:endParaRPr>
          </a:p>
          <a:p>
            <a:endParaRPr lang="fr-FR" sz="1200" dirty="0">
              <a:latin typeface="Arial Narrow" panose="020B0606020202030204" pitchFamily="34" charset="0"/>
            </a:endParaRPr>
          </a:p>
          <a:p>
            <a:br>
              <a:rPr lang="fr-FR" sz="1600" dirty="0"/>
            </a:br>
            <a:endParaRPr lang="fr-FR" sz="1600" dirty="0">
              <a:latin typeface="Arial Narrow" panose="020B0606020202030204" pitchFamily="34" charset="0"/>
              <a:cs typeface="Arial" panose="020B0604020202020204" pitchFamily="34" charset="0"/>
            </a:endParaRPr>
          </a:p>
          <a:p>
            <a:endParaRPr lang="fr-FR" sz="1400" dirty="0"/>
          </a:p>
        </p:txBody>
      </p:sp>
      <p:pic>
        <p:nvPicPr>
          <p:cNvPr id="23" name="Image 22">
            <a:extLst>
              <a:ext uri="{FF2B5EF4-FFF2-40B4-BE49-F238E27FC236}">
                <a16:creationId xmlns:a16="http://schemas.microsoft.com/office/drawing/2014/main" id="{266E9572-5D21-4C77-BF86-C147D4089CFC}"/>
              </a:ext>
            </a:extLst>
          </p:cNvPr>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351258" y="0"/>
            <a:ext cx="3226543" cy="6858000"/>
          </a:xfrm>
          <a:prstGeom prst="rect">
            <a:avLst/>
          </a:prstGeom>
        </p:spPr>
      </p:pic>
      <p:pic>
        <p:nvPicPr>
          <p:cNvPr id="6" name="Image 5">
            <a:extLst>
              <a:ext uri="{FF2B5EF4-FFF2-40B4-BE49-F238E27FC236}">
                <a16:creationId xmlns:a16="http://schemas.microsoft.com/office/drawing/2014/main" id="{FD60C434-9F5A-425D-9AF1-9CA5B2B71DC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28384" y="6525344"/>
            <a:ext cx="474224" cy="279354"/>
          </a:xfrm>
          <a:prstGeom prst="rect">
            <a:avLst/>
          </a:prstGeom>
        </p:spPr>
      </p:pic>
      <p:pic>
        <p:nvPicPr>
          <p:cNvPr id="8" name="Image 7">
            <a:extLst>
              <a:ext uri="{FF2B5EF4-FFF2-40B4-BE49-F238E27FC236}">
                <a16:creationId xmlns:a16="http://schemas.microsoft.com/office/drawing/2014/main" id="{46E6D9AE-2A98-49EB-BC72-E5FD014AB63E}"/>
              </a:ext>
            </a:extLst>
          </p:cNvPr>
          <p:cNvPicPr/>
          <p:nvPr/>
        </p:nvPicPr>
        <p:blipFill>
          <a:blip r:embed="rId5" cstate="screen"/>
          <a:srcRect/>
          <a:stretch>
            <a:fillRect/>
          </a:stretch>
        </p:blipFill>
        <p:spPr bwMode="auto">
          <a:xfrm>
            <a:off x="7668344" y="3645024"/>
            <a:ext cx="867648" cy="348119"/>
          </a:xfrm>
          <a:prstGeom prst="rect">
            <a:avLst/>
          </a:prstGeom>
          <a:noFill/>
          <a:ln w="9525">
            <a:noFill/>
            <a:round/>
            <a:headEnd/>
            <a:tailEnd/>
          </a:ln>
        </p:spPr>
      </p:pic>
      <p:sp>
        <p:nvSpPr>
          <p:cNvPr id="9" name="Espace réservé du numéro de diapositive 8"/>
          <p:cNvSpPr>
            <a:spLocks noGrp="1"/>
          </p:cNvSpPr>
          <p:nvPr>
            <p:ph type="sldNum" sz="quarter" idx="12"/>
          </p:nvPr>
        </p:nvSpPr>
        <p:spPr/>
        <p:txBody>
          <a:bodyPr/>
          <a:lstStyle/>
          <a:p>
            <a:fld id="{EF0C36C4-21FD-4EAB-BD22-171DEA5434D5}" type="slidenum">
              <a:rPr lang="fr-FR" smtClean="0"/>
              <a:pPr/>
              <a:t>26</a:t>
            </a:fld>
            <a:endParaRPr lang="fr-FR"/>
          </a:p>
        </p:txBody>
      </p:sp>
    </p:spTree>
    <p:extLst>
      <p:ext uri="{BB962C8B-B14F-4D97-AF65-F5344CB8AC3E}">
        <p14:creationId xmlns:p14="http://schemas.microsoft.com/office/powerpoint/2010/main" val="39836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652120" y="793580"/>
            <a:ext cx="5040560" cy="584775"/>
          </a:xfrm>
        </p:spPr>
        <p:txBody>
          <a:bodyPr>
            <a:normAutofit/>
          </a:bodyPr>
          <a:lstStyle/>
          <a:p>
            <a:pPr marL="0" indent="0">
              <a:buNone/>
            </a:pPr>
            <a:r>
              <a:rPr lang="fr-FR" sz="2400" dirty="0">
                <a:latin typeface="Arial Narrow" panose="020B0606020202030204" pitchFamily="34" charset="0"/>
              </a:rPr>
              <a:t>Programme Massif Central</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2771800" y="357177"/>
            <a:ext cx="6032639" cy="584775"/>
          </a:xfrm>
          <a:prstGeom prst="rect">
            <a:avLst/>
          </a:prstGeom>
        </p:spPr>
        <p:txBody>
          <a:bodyPr wrap="square">
            <a:spAutoFit/>
          </a:bodyPr>
          <a:lstStyle/>
          <a:p>
            <a:pPr algn="r"/>
            <a:r>
              <a:rPr lang="fr-FR" sz="3200" dirty="0">
                <a:solidFill>
                  <a:srgbClr val="7030A0"/>
                </a:solidFill>
                <a:latin typeface="Arial Narrow" panose="020B0606020202030204" pitchFamily="34" charset="0"/>
              </a:rPr>
              <a:t>//  Nos opérations financées</a:t>
            </a:r>
          </a:p>
        </p:txBody>
      </p:sp>
      <p:sp>
        <p:nvSpPr>
          <p:cNvPr id="24" name="ZoneTexte 23">
            <a:extLst>
              <a:ext uri="{FF2B5EF4-FFF2-40B4-BE49-F238E27FC236}">
                <a16:creationId xmlns:a16="http://schemas.microsoft.com/office/drawing/2014/main" id="{D74B4B32-379D-49E9-B34F-88D96BFDEB41}"/>
              </a:ext>
            </a:extLst>
          </p:cNvPr>
          <p:cNvSpPr txBox="1"/>
          <p:nvPr/>
        </p:nvSpPr>
        <p:spPr>
          <a:xfrm>
            <a:off x="3203848" y="1317492"/>
            <a:ext cx="5688632" cy="5590248"/>
          </a:xfrm>
          <a:prstGeom prst="rect">
            <a:avLst/>
          </a:prstGeom>
          <a:noFill/>
        </p:spPr>
        <p:txBody>
          <a:bodyPr wrap="square" rtlCol="0">
            <a:spAutoFit/>
          </a:bodyPr>
          <a:lstStyle/>
          <a:p>
            <a:r>
              <a:rPr lang="fr-FR" sz="2000" b="1" dirty="0">
                <a:latin typeface="Arial Narrow" panose="020B0606020202030204" pitchFamily="34" charset="0"/>
                <a:cs typeface="Arial" panose="020B0604020202020204" pitchFamily="34" charset="0"/>
              </a:rPr>
              <a:t>LIEN</a:t>
            </a:r>
            <a:endParaRPr lang="fr-FR" sz="1600" b="1" dirty="0">
              <a:latin typeface="Arial Narrow" panose="020B0606020202030204" pitchFamily="34" charset="0"/>
              <a:cs typeface="Arial" panose="020B0604020202020204" pitchFamily="34" charset="0"/>
            </a:endParaRPr>
          </a:p>
          <a:p>
            <a:pPr marL="285750" indent="-285750"/>
            <a:r>
              <a:rPr lang="fr-FR" sz="1600" dirty="0">
                <a:latin typeface="Arial Narrow" panose="020B0606020202030204" pitchFamily="34" charset="0"/>
              </a:rPr>
              <a:t>	Le programme « lieux d’interconnexion et d’émergence de nouvelles, dynamiques territoriales », « LIEN », a pour objectif de tester des méthodes d’émergence de dynamiques socio-économiques endogènes (Tiers-Lieux) propices à redonner de l’attractivité aux territoires isolés du Massif central. </a:t>
            </a:r>
          </a:p>
          <a:p>
            <a:pPr marL="285750" indent="-285750"/>
            <a:endParaRPr lang="fr-FR" sz="1400" dirty="0">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Durée : </a:t>
            </a:r>
            <a:r>
              <a:rPr lang="fr-FR" sz="1400" dirty="0">
                <a:latin typeface="Arial Narrow" panose="020B0606020202030204" pitchFamily="34" charset="0"/>
                <a:cs typeface="Arial" panose="020B0604020202020204" pitchFamily="34" charset="0"/>
              </a:rPr>
              <a:t>2018 – 2019 </a:t>
            </a:r>
          </a:p>
          <a:p>
            <a:pPr marL="285750" indent="-285750"/>
            <a:endParaRPr lang="fr-FR" sz="1400" b="1" dirty="0">
              <a:solidFill>
                <a:srgbClr val="FF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Thématique de réflexion inter régionale: </a:t>
            </a:r>
            <a:endParaRPr lang="fr-FR" sz="1400" dirty="0">
              <a:solidFill>
                <a:srgbClr val="C00000"/>
              </a:solidFill>
              <a:latin typeface="Arial Narrow" panose="020B0606020202030204" pitchFamily="34" charset="0"/>
              <a:cs typeface="Arial" panose="020B0604020202020204" pitchFamily="34" charset="0"/>
            </a:endParaRPr>
          </a:p>
          <a:p>
            <a:pPr marL="285750" indent="-285750"/>
            <a:r>
              <a:rPr lang="fr-FR" sz="1400" dirty="0">
                <a:latin typeface="Arial Narrow" panose="020B0606020202030204" pitchFamily="34" charset="0"/>
              </a:rPr>
              <a:t>Comment créer des lieux innovants et fédérateurs qui contribueraient à renforcer l’attractivité d’un territoire et sa bonne vitalité économique ? </a:t>
            </a:r>
          </a:p>
          <a:p>
            <a:pPr marL="285750" indent="-285750"/>
            <a:endParaRPr lang="fr-FR" sz="1400" b="1" dirty="0">
              <a:solidFill>
                <a:srgbClr val="FF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Actions locales financées : </a:t>
            </a:r>
          </a:p>
          <a:p>
            <a:pPr marL="285750" indent="-285750"/>
            <a:r>
              <a:rPr lang="fr-FR" sz="1400" b="1" dirty="0">
                <a:latin typeface="Arial Narrow" panose="020B0606020202030204" pitchFamily="34" charset="0"/>
                <a:cs typeface="Arial" panose="020B0604020202020204" pitchFamily="34" charset="0"/>
              </a:rPr>
              <a:t>Animation de dynamiques territoriales (mobilité,…)</a:t>
            </a:r>
          </a:p>
          <a:p>
            <a:pPr marL="285750" indent="-285750"/>
            <a:r>
              <a:rPr lang="fr-FR" sz="1400" b="1" dirty="0">
                <a:latin typeface="Arial Narrow" panose="020B0606020202030204" pitchFamily="34" charset="0"/>
                <a:cs typeface="Arial" panose="020B0604020202020204" pitchFamily="34" charset="0"/>
              </a:rPr>
              <a:t>Etude de faisabilité d’un Tiers-Lieux</a:t>
            </a:r>
          </a:p>
          <a:p>
            <a:pPr marL="285750" indent="-285750"/>
            <a:endParaRPr lang="fr-FR" sz="1400" b="1" dirty="0">
              <a:solidFill>
                <a:srgbClr val="FF0000"/>
              </a:solidFill>
              <a:latin typeface="Arial Narrow" panose="020B0606020202030204" pitchFamily="34" charset="0"/>
              <a:cs typeface="Arial" panose="020B0604020202020204" pitchFamily="34" charset="0"/>
            </a:endParaRPr>
          </a:p>
          <a:p>
            <a:pPr marL="285750" indent="-285750"/>
            <a:endParaRPr lang="fr-FR" sz="1400" b="1" dirty="0">
              <a:solidFill>
                <a:srgbClr val="C0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Territoires et structures partenaires : </a:t>
            </a:r>
            <a:r>
              <a:rPr lang="fr-FR" sz="1400" dirty="0">
                <a:latin typeface="Arial Narrow" panose="020B0606020202030204" pitchFamily="34" charset="0"/>
                <a:cs typeface="Arial" panose="020B0604020202020204" pitchFamily="34" charset="0"/>
              </a:rPr>
              <a:t>SPL Varennes, La Communauté d’agglomération de l’Ouest Rhodanien, L’Association Bergerades à </a:t>
            </a:r>
            <a:r>
              <a:rPr lang="fr-FR" sz="1400" dirty="0" err="1">
                <a:latin typeface="Arial Narrow" panose="020B0606020202030204" pitchFamily="34" charset="0"/>
                <a:cs typeface="Arial" panose="020B0604020202020204" pitchFamily="34" charset="0"/>
              </a:rPr>
              <a:t>Saint-Pierreville</a:t>
            </a:r>
            <a:r>
              <a:rPr lang="fr-FR" sz="1400" dirty="0">
                <a:latin typeface="Arial Narrow" panose="020B0606020202030204" pitchFamily="34" charset="0"/>
                <a:cs typeface="Arial" panose="020B0604020202020204" pitchFamily="34" charset="0"/>
              </a:rPr>
              <a:t> et LAINAMAC sur le bassin de vie et d’emploi d’Aubusson-Felletin</a:t>
            </a:r>
          </a:p>
          <a:p>
            <a:pPr marL="285750" indent="-285750"/>
            <a:endParaRPr lang="fr-FR" sz="1400" dirty="0">
              <a:latin typeface="Arial Narrow" panose="020B0606020202030204" pitchFamily="34" charset="0"/>
              <a:cs typeface="Arial" panose="020B0604020202020204" pitchFamily="34" charset="0"/>
            </a:endParaRPr>
          </a:p>
          <a:p>
            <a:pPr defTabSz="685800">
              <a:lnSpc>
                <a:spcPct val="90000"/>
              </a:lnSpc>
              <a:spcBef>
                <a:spcPts val="750"/>
              </a:spcBef>
              <a:defRPr/>
            </a:pPr>
            <a:r>
              <a:rPr lang="fr-FR" sz="1400" dirty="0">
                <a:latin typeface="Arial Narrow" panose="020B0606020202030204" pitchFamily="34" charset="0"/>
              </a:rPr>
              <a:t> </a:t>
            </a:r>
            <a:endParaRPr lang="fr-FR" sz="1200" dirty="0"/>
          </a:p>
          <a:p>
            <a:endParaRPr lang="fr-FR" sz="1400" dirty="0"/>
          </a:p>
        </p:txBody>
      </p:sp>
      <p:pic>
        <p:nvPicPr>
          <p:cNvPr id="5" name="Image 4"/>
          <p:cNvPicPr>
            <a:picLocks noChangeAspect="1"/>
          </p:cNvPicPr>
          <p:nvPr/>
        </p:nvPicPr>
        <p:blipFill rotWithShape="1">
          <a:blip r:embed="rId3" cstate="screen">
            <a:duotone>
              <a:prstClr val="black"/>
              <a:schemeClr val="accent3">
                <a:tint val="45000"/>
                <a:satMod val="400000"/>
              </a:schemeClr>
            </a:duotone>
            <a:extLst>
              <a:ext uri="{28A0092B-C50C-407E-A947-70E740481C1C}">
                <a14:useLocalDpi xmlns:a14="http://schemas.microsoft.com/office/drawing/2010/main" val="0"/>
              </a:ext>
            </a:extLst>
          </a:blip>
          <a:srcRect/>
          <a:stretch/>
        </p:blipFill>
        <p:spPr>
          <a:xfrm>
            <a:off x="-540568" y="0"/>
            <a:ext cx="3438659" cy="6858000"/>
          </a:xfrm>
          <a:prstGeom prst="rect">
            <a:avLst/>
          </a:prstGeom>
        </p:spPr>
      </p:pic>
      <p:pic>
        <p:nvPicPr>
          <p:cNvPr id="7" name="Image 6">
            <a:extLst>
              <a:ext uri="{FF2B5EF4-FFF2-40B4-BE49-F238E27FC236}">
                <a16:creationId xmlns:a16="http://schemas.microsoft.com/office/drawing/2014/main" id="{46E6D9AE-2A98-49EB-BC72-E5FD014AB63E}"/>
              </a:ext>
            </a:extLst>
          </p:cNvPr>
          <p:cNvPicPr/>
          <p:nvPr/>
        </p:nvPicPr>
        <p:blipFill>
          <a:blip r:embed="rId4" cstate="screen"/>
          <a:srcRect/>
          <a:stretch>
            <a:fillRect/>
          </a:stretch>
        </p:blipFill>
        <p:spPr bwMode="auto">
          <a:xfrm>
            <a:off x="7452320" y="6237312"/>
            <a:ext cx="1106177" cy="492135"/>
          </a:xfrm>
          <a:prstGeom prst="rect">
            <a:avLst/>
          </a:prstGeom>
          <a:noFill/>
          <a:ln w="9525">
            <a:noFill/>
            <a:round/>
            <a:headEnd/>
            <a:tailEnd/>
          </a:ln>
        </p:spPr>
      </p:pic>
      <p:sp>
        <p:nvSpPr>
          <p:cNvPr id="8" name="Espace réservé du numéro de diapositive 7"/>
          <p:cNvSpPr>
            <a:spLocks noGrp="1"/>
          </p:cNvSpPr>
          <p:nvPr>
            <p:ph type="sldNum" sz="quarter" idx="12"/>
          </p:nvPr>
        </p:nvSpPr>
        <p:spPr/>
        <p:txBody>
          <a:bodyPr/>
          <a:lstStyle/>
          <a:p>
            <a:fld id="{EF0C36C4-21FD-4EAB-BD22-171DEA5434D5}" type="slidenum">
              <a:rPr lang="fr-FR" smtClean="0"/>
              <a:pPr/>
              <a:t>27</a:t>
            </a:fld>
            <a:endParaRPr lang="fr-FR"/>
          </a:p>
        </p:txBody>
      </p:sp>
    </p:spTree>
    <p:extLst>
      <p:ext uri="{BB962C8B-B14F-4D97-AF65-F5344CB8AC3E}">
        <p14:creationId xmlns:p14="http://schemas.microsoft.com/office/powerpoint/2010/main" val="2450840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1467775" y="854265"/>
            <a:ext cx="7272808" cy="584775"/>
          </a:xfrm>
        </p:spPr>
        <p:txBody>
          <a:bodyPr>
            <a:normAutofit fontScale="70000" lnSpcReduction="20000"/>
          </a:bodyPr>
          <a:lstStyle/>
          <a:p>
            <a:pPr algn="r">
              <a:buNone/>
            </a:pPr>
            <a:r>
              <a:rPr lang="fr-FR" sz="2400" b="1" dirty="0"/>
              <a:t>Appel à PROJETS ENTREPRENEURIAT </a:t>
            </a:r>
          </a:p>
          <a:p>
            <a:pPr algn="r">
              <a:buNone/>
            </a:pPr>
            <a:r>
              <a:rPr lang="fr-FR" sz="2400" b="1" dirty="0"/>
              <a:t>Région OCCITANIE</a:t>
            </a:r>
            <a:endParaRPr lang="fr-FR" sz="2400" dirty="0"/>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2767129" y="289289"/>
            <a:ext cx="6032639" cy="584775"/>
          </a:xfrm>
          <a:prstGeom prst="rect">
            <a:avLst/>
          </a:prstGeom>
        </p:spPr>
        <p:txBody>
          <a:bodyPr wrap="square">
            <a:spAutoFit/>
          </a:bodyPr>
          <a:lstStyle/>
          <a:p>
            <a:pPr algn="r"/>
            <a:r>
              <a:rPr lang="fr-FR" sz="3200" dirty="0">
                <a:solidFill>
                  <a:srgbClr val="7030A0"/>
                </a:solidFill>
                <a:latin typeface="Arial Narrow" panose="020B0606020202030204" pitchFamily="34" charset="0"/>
              </a:rPr>
              <a:t>//  Nos opérations financées</a:t>
            </a:r>
          </a:p>
        </p:txBody>
      </p:sp>
      <p:sp>
        <p:nvSpPr>
          <p:cNvPr id="24" name="ZoneTexte 23">
            <a:extLst>
              <a:ext uri="{FF2B5EF4-FFF2-40B4-BE49-F238E27FC236}">
                <a16:creationId xmlns:a16="http://schemas.microsoft.com/office/drawing/2014/main" id="{D74B4B32-379D-49E9-B34F-88D96BFDEB41}"/>
              </a:ext>
            </a:extLst>
          </p:cNvPr>
          <p:cNvSpPr txBox="1"/>
          <p:nvPr/>
        </p:nvSpPr>
        <p:spPr>
          <a:xfrm>
            <a:off x="3419872" y="2544912"/>
            <a:ext cx="5379896" cy="2414507"/>
          </a:xfrm>
          <a:prstGeom prst="rect">
            <a:avLst/>
          </a:prstGeom>
          <a:noFill/>
        </p:spPr>
        <p:txBody>
          <a:bodyPr wrap="square" rtlCol="0">
            <a:spAutoFit/>
          </a:bodyPr>
          <a:lstStyle/>
          <a:p>
            <a:pPr defTabSz="685800">
              <a:lnSpc>
                <a:spcPct val="90000"/>
              </a:lnSpc>
              <a:spcBef>
                <a:spcPts val="750"/>
              </a:spcBef>
              <a:defRPr/>
            </a:pPr>
            <a:endParaRPr lang="fr-FR" sz="100" dirty="0">
              <a:latin typeface="Arial Narrow" panose="020B0606020202030204" pitchFamily="34" charset="0"/>
            </a:endParaRPr>
          </a:p>
          <a:p>
            <a:pPr marL="285750" indent="-285750"/>
            <a:endParaRPr lang="fr-FR" sz="1200" dirty="0">
              <a:latin typeface="Arial Narrow" panose="020B0606020202030204" pitchFamily="34" charset="0"/>
              <a:cs typeface="Arial" panose="020B0604020202020204" pitchFamily="34" charset="0"/>
            </a:endParaRPr>
          </a:p>
          <a:p>
            <a:pPr marL="285750" indent="-285750"/>
            <a:endParaRPr lang="fr-FR" sz="1200" dirty="0">
              <a:latin typeface="Arial Narrow" panose="020B0606020202030204" pitchFamily="34" charset="0"/>
              <a:cs typeface="Arial" panose="020B0604020202020204" pitchFamily="34" charset="0"/>
            </a:endParaRPr>
          </a:p>
          <a:p>
            <a:pPr marL="285750" indent="-285750"/>
            <a:endParaRPr lang="fr-FR" sz="1400" dirty="0">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Durée : </a:t>
            </a:r>
            <a:r>
              <a:rPr lang="fr-FR" sz="1400" dirty="0">
                <a:latin typeface="Arial Narrow" panose="020B0606020202030204" pitchFamily="34" charset="0"/>
                <a:cs typeface="Arial" panose="020B0604020202020204" pitchFamily="34" charset="0"/>
              </a:rPr>
              <a:t>2019 – 2021 </a:t>
            </a:r>
          </a:p>
          <a:p>
            <a:pPr marL="285750" indent="-285750"/>
            <a:endParaRPr lang="fr-FR" sz="1400" b="1" dirty="0">
              <a:solidFill>
                <a:srgbClr val="FF0000"/>
              </a:solidFill>
              <a:latin typeface="Arial Narrow" panose="020B0606020202030204" pitchFamily="34" charset="0"/>
              <a:cs typeface="Arial" panose="020B0604020202020204" pitchFamily="34" charset="0"/>
            </a:endParaRPr>
          </a:p>
          <a:p>
            <a:pPr marL="285750" indent="-285750"/>
            <a:r>
              <a:rPr lang="fr-FR" sz="1400" b="1" dirty="0">
                <a:solidFill>
                  <a:srgbClr val="C00000"/>
                </a:solidFill>
                <a:latin typeface="Arial Narrow" panose="020B0606020202030204" pitchFamily="34" charset="0"/>
                <a:cs typeface="Arial" panose="020B0604020202020204" pitchFamily="34" charset="0"/>
              </a:rPr>
              <a:t>Actions locales financées : </a:t>
            </a:r>
          </a:p>
          <a:p>
            <a:pPr marL="285750" indent="-285750">
              <a:buFont typeface="Arial" pitchFamily="34" charset="0"/>
              <a:buChar char="•"/>
            </a:pPr>
            <a:r>
              <a:rPr lang="fr-FR" sz="1400" dirty="0">
                <a:latin typeface="Arial Narrow" panose="020B0606020202030204" pitchFamily="34" charset="0"/>
                <a:cs typeface="Arial" panose="020B0604020202020204" pitchFamily="34" charset="0"/>
              </a:rPr>
              <a:t>Animations autour de l’entrepreneuriat en innovation sociale: Mardi Figeacteurs et dynamique Start Up de territoire</a:t>
            </a:r>
          </a:p>
          <a:p>
            <a:pPr marL="285750" indent="-285750">
              <a:buFont typeface="Arial" pitchFamily="34" charset="0"/>
              <a:buChar char="•"/>
            </a:pPr>
            <a:r>
              <a:rPr lang="fr-FR" sz="1400" dirty="0">
                <a:latin typeface="Arial Narrow" panose="020B0606020202030204" pitchFamily="34" charset="0"/>
                <a:cs typeface="Arial" panose="020B0604020202020204" pitchFamily="34" charset="0"/>
              </a:rPr>
              <a:t>Accompagnement de projets collectifs d’innovation sociale</a:t>
            </a:r>
          </a:p>
          <a:p>
            <a:pPr marL="285750" indent="-285750">
              <a:buFont typeface="Arial" pitchFamily="34" charset="0"/>
              <a:buChar char="•"/>
            </a:pPr>
            <a:r>
              <a:rPr lang="fr-FR" sz="1400" dirty="0">
                <a:latin typeface="Arial Narrow" panose="020B0606020202030204" pitchFamily="34" charset="0"/>
                <a:cs typeface="Arial" panose="020B0604020202020204" pitchFamily="34" charset="0"/>
              </a:rPr>
              <a:t>Orientation de porteurs de projets individuels d’innovation sociale </a:t>
            </a:r>
          </a:p>
          <a:p>
            <a:pPr marL="285750" indent="-285750"/>
            <a:endParaRPr lang="fr-FR" sz="1400" b="1" dirty="0">
              <a:solidFill>
                <a:srgbClr val="FF0000"/>
              </a:solidFill>
              <a:latin typeface="Arial Narrow" panose="020B0606020202030204" pitchFamily="34" charset="0"/>
              <a:cs typeface="Arial" panose="020B0604020202020204" pitchFamily="34" charset="0"/>
            </a:endParaRPr>
          </a:p>
        </p:txBody>
      </p:sp>
      <p:pic>
        <p:nvPicPr>
          <p:cNvPr id="2" name="Imag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16216" y="1910708"/>
            <a:ext cx="1563472" cy="1563472"/>
          </a:xfrm>
          <a:prstGeom prst="rect">
            <a:avLst/>
          </a:prstGeom>
        </p:spPr>
      </p:pic>
      <p:pic>
        <p:nvPicPr>
          <p:cNvPr id="3" name="Image 2"/>
          <p:cNvPicPr>
            <a:picLocks noChangeAspect="1"/>
          </p:cNvPicPr>
          <p:nvPr/>
        </p:nvPicPr>
        <p:blipFill rotWithShape="1">
          <a:blip r:embed="rId4" cstate="screen">
            <a:duotone>
              <a:prstClr val="black"/>
              <a:schemeClr val="accent3">
                <a:tint val="45000"/>
                <a:satMod val="400000"/>
              </a:schemeClr>
            </a:duotone>
            <a:extLst>
              <a:ext uri="{28A0092B-C50C-407E-A947-70E740481C1C}">
                <a14:useLocalDpi xmlns:a14="http://schemas.microsoft.com/office/drawing/2010/main" val="0"/>
              </a:ext>
            </a:extLst>
          </a:blip>
          <a:srcRect r="9230"/>
          <a:stretch/>
        </p:blipFill>
        <p:spPr>
          <a:xfrm>
            <a:off x="-1378840" y="-93562"/>
            <a:ext cx="4332700" cy="6983374"/>
          </a:xfrm>
          <a:prstGeom prst="rect">
            <a:avLst/>
          </a:prstGeom>
        </p:spPr>
      </p:pic>
      <p:sp>
        <p:nvSpPr>
          <p:cNvPr id="7" name="Espace réservé du numéro de diapositive 6"/>
          <p:cNvSpPr>
            <a:spLocks noGrp="1"/>
          </p:cNvSpPr>
          <p:nvPr>
            <p:ph type="sldNum" sz="quarter" idx="12"/>
          </p:nvPr>
        </p:nvSpPr>
        <p:spPr/>
        <p:txBody>
          <a:bodyPr/>
          <a:lstStyle/>
          <a:p>
            <a:fld id="{EF0C36C4-21FD-4EAB-BD22-171DEA5434D5}" type="slidenum">
              <a:rPr lang="fr-FR" smtClean="0"/>
              <a:pPr/>
              <a:t>28</a:t>
            </a:fld>
            <a:endParaRPr lang="fr-FR"/>
          </a:p>
        </p:txBody>
      </p:sp>
    </p:spTree>
    <p:extLst>
      <p:ext uri="{BB962C8B-B14F-4D97-AF65-F5344CB8AC3E}">
        <p14:creationId xmlns:p14="http://schemas.microsoft.com/office/powerpoint/2010/main" val="380517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4067944" y="727241"/>
            <a:ext cx="5040560" cy="584775"/>
          </a:xfrm>
        </p:spPr>
        <p:txBody>
          <a:bodyPr>
            <a:normAutofit fontScale="92500"/>
          </a:bodyPr>
          <a:lstStyle/>
          <a:p>
            <a:pPr>
              <a:buNone/>
            </a:pPr>
            <a:r>
              <a:rPr lang="fr-FR" sz="2400" b="1" dirty="0"/>
              <a:t>French Impact – Labellisation Territoires </a:t>
            </a:r>
            <a:endParaRPr lang="fr-FR" sz="2400" dirty="0"/>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2900297" y="270450"/>
            <a:ext cx="6032639" cy="584775"/>
          </a:xfrm>
          <a:prstGeom prst="rect">
            <a:avLst/>
          </a:prstGeom>
        </p:spPr>
        <p:txBody>
          <a:bodyPr wrap="square">
            <a:spAutoFit/>
          </a:bodyPr>
          <a:lstStyle/>
          <a:p>
            <a:pPr algn="r"/>
            <a:r>
              <a:rPr lang="fr-FR" sz="3200" dirty="0">
                <a:solidFill>
                  <a:srgbClr val="7030A0"/>
                </a:solidFill>
                <a:latin typeface="Arial Narrow" panose="020B0606020202030204" pitchFamily="34" charset="0"/>
              </a:rPr>
              <a:t>//  Nos opérations financées</a:t>
            </a:r>
          </a:p>
        </p:txBody>
      </p:sp>
      <p:sp>
        <p:nvSpPr>
          <p:cNvPr id="24" name="ZoneTexte 23">
            <a:extLst>
              <a:ext uri="{FF2B5EF4-FFF2-40B4-BE49-F238E27FC236}">
                <a16:creationId xmlns:a16="http://schemas.microsoft.com/office/drawing/2014/main" id="{D74B4B32-379D-49E9-B34F-88D96BFDEB41}"/>
              </a:ext>
            </a:extLst>
          </p:cNvPr>
          <p:cNvSpPr txBox="1"/>
          <p:nvPr/>
        </p:nvSpPr>
        <p:spPr>
          <a:xfrm>
            <a:off x="3034688" y="2420888"/>
            <a:ext cx="5929800" cy="3754874"/>
          </a:xfrm>
          <a:prstGeom prst="rect">
            <a:avLst/>
          </a:prstGeom>
          <a:noFill/>
        </p:spPr>
        <p:txBody>
          <a:bodyPr wrap="square" rtlCol="0">
            <a:spAutoFit/>
          </a:bodyPr>
          <a:lstStyle/>
          <a:p>
            <a:pPr marL="285750" indent="-285750"/>
            <a:endParaRPr lang="fr-FR" sz="1200" b="1" dirty="0">
              <a:solidFill>
                <a:srgbClr val="FF0000"/>
              </a:solidFill>
              <a:latin typeface="Arial Narrow" panose="020B0606020202030204" pitchFamily="34" charset="0"/>
              <a:cs typeface="Arial" panose="020B0604020202020204" pitchFamily="34" charset="0"/>
            </a:endParaRPr>
          </a:p>
          <a:p>
            <a:pPr marL="285750" indent="-285750"/>
            <a:r>
              <a:rPr lang="fr-FR" sz="1400" dirty="0">
                <a:latin typeface="Arial Narrow" panose="020B0606020202030204" pitchFamily="34" charset="0"/>
              </a:rPr>
              <a:t>	Le programme Territoires French Impact vise à valoriser et faire reconnaître l’activité des écosystèmes territoriaux performants de l’innovation sociale afin qu’ils deviennent des solutions nationales. </a:t>
            </a:r>
          </a:p>
          <a:p>
            <a:pPr marL="285750" indent="-285750"/>
            <a:endParaRPr lang="fr-FR" sz="1400" dirty="0">
              <a:latin typeface="Arial Narrow" panose="020B0606020202030204" pitchFamily="34" charset="0"/>
            </a:endParaRPr>
          </a:p>
          <a:p>
            <a:pPr marL="285750" indent="-285750"/>
            <a:r>
              <a:rPr lang="fr-FR" sz="1400" dirty="0">
                <a:latin typeface="Arial Narrow" panose="020B0606020202030204" pitchFamily="34" charset="0"/>
              </a:rPr>
              <a:t>Ce label permet d’accéder à un réseau de partenaires privilégiés pour :</a:t>
            </a:r>
          </a:p>
          <a:p>
            <a:pPr>
              <a:buFont typeface="Arial" pitchFamily="34" charset="0"/>
              <a:buChar char="•"/>
            </a:pPr>
            <a:r>
              <a:rPr lang="fr-FR" sz="1400" dirty="0">
                <a:latin typeface="Arial Narrow" panose="020B0606020202030204" pitchFamily="34" charset="0"/>
              </a:rPr>
              <a:t> Faciliter l’accès aux financements</a:t>
            </a:r>
          </a:p>
          <a:p>
            <a:pPr>
              <a:buFont typeface="Arial" pitchFamily="34" charset="0"/>
              <a:buChar char="•"/>
            </a:pPr>
            <a:r>
              <a:rPr lang="fr-FR" sz="1400" dirty="0">
                <a:latin typeface="Arial Narrow" panose="020B0606020202030204" pitchFamily="34" charset="0"/>
              </a:rPr>
              <a:t> Simplifier la levée des freins réglementaires</a:t>
            </a:r>
          </a:p>
          <a:p>
            <a:pPr>
              <a:buFont typeface="Arial" pitchFamily="34" charset="0"/>
              <a:buChar char="•"/>
            </a:pPr>
            <a:r>
              <a:rPr lang="fr-FR" sz="1400" dirty="0">
                <a:latin typeface="Arial Narrow" panose="020B0606020202030204" pitchFamily="34" charset="0"/>
              </a:rPr>
              <a:t> Favoriser les relations avec les réseaux d’entreprises et fondations engagées</a:t>
            </a:r>
          </a:p>
          <a:p>
            <a:r>
              <a:rPr lang="fr-FR" sz="1400" dirty="0">
                <a:latin typeface="Arial Narrow" panose="020B0606020202030204" pitchFamily="34" charset="0"/>
              </a:rPr>
              <a:t> </a:t>
            </a:r>
          </a:p>
          <a:p>
            <a:r>
              <a:rPr lang="fr-FR" sz="1400" dirty="0">
                <a:latin typeface="Arial Narrow" panose="020B0606020202030204" pitchFamily="34" charset="0"/>
              </a:rPr>
              <a:t>Mais aussi d’accéder à l’ensemble de la communauté French Impact </a:t>
            </a:r>
            <a:r>
              <a:rPr lang="fr-FR" sz="1400" u="sng" dirty="0">
                <a:latin typeface="Arial Narrow" panose="020B0606020202030204" pitchFamily="34" charset="0"/>
              </a:rPr>
              <a:t> </a:t>
            </a:r>
            <a:r>
              <a:rPr lang="fr-FR" sz="1400" dirty="0">
                <a:latin typeface="Arial Narrow" panose="020B0606020202030204" pitchFamily="34" charset="0"/>
              </a:rPr>
              <a:t>(experts, membres lauréats accompagnés, partenaires publics &amp; privés…).</a:t>
            </a:r>
          </a:p>
          <a:p>
            <a:pPr marL="285750" indent="-285750"/>
            <a:endParaRPr lang="fr-FR" sz="1200" b="1" dirty="0">
              <a:solidFill>
                <a:srgbClr val="FF0000"/>
              </a:solidFill>
              <a:latin typeface="Arial Narrow" panose="020B0606020202030204" pitchFamily="34" charset="0"/>
              <a:cs typeface="Arial" panose="020B0604020202020204" pitchFamily="34" charset="0"/>
            </a:endParaRPr>
          </a:p>
          <a:p>
            <a:pPr marL="285750" indent="-285750"/>
            <a:endParaRPr lang="fr-FR" sz="1200" b="1" dirty="0">
              <a:solidFill>
                <a:srgbClr val="FF0000"/>
              </a:solidFill>
              <a:latin typeface="Arial Narrow" panose="020B0606020202030204" pitchFamily="34" charset="0"/>
              <a:cs typeface="Arial" panose="020B0604020202020204" pitchFamily="34" charset="0"/>
            </a:endParaRPr>
          </a:p>
          <a:p>
            <a:pPr marL="285750" indent="-285750"/>
            <a:endParaRPr lang="fr-FR" sz="1200" b="1" dirty="0">
              <a:solidFill>
                <a:srgbClr val="FF0000"/>
              </a:solidFill>
              <a:latin typeface="Arial Narrow" panose="020B0606020202030204" pitchFamily="34" charset="0"/>
              <a:cs typeface="Arial" panose="020B0604020202020204" pitchFamily="34" charset="0"/>
            </a:endParaRPr>
          </a:p>
          <a:p>
            <a:pPr marL="285750" indent="-285750"/>
            <a:endParaRPr lang="fr-FR" sz="1200" b="1" dirty="0">
              <a:solidFill>
                <a:srgbClr val="FF0000"/>
              </a:solidFill>
              <a:latin typeface="Arial Narrow" panose="020B0606020202030204" pitchFamily="34" charset="0"/>
              <a:cs typeface="Arial" panose="020B0604020202020204" pitchFamily="34" charset="0"/>
            </a:endParaRPr>
          </a:p>
          <a:p>
            <a:pPr marL="285750" indent="-285750"/>
            <a:endParaRPr lang="fr-FR" sz="1200" b="1" dirty="0">
              <a:solidFill>
                <a:srgbClr val="FF0000"/>
              </a:solidFill>
              <a:latin typeface="Arial Narrow" panose="020B0606020202030204" pitchFamily="34" charset="0"/>
              <a:cs typeface="Arial" panose="020B0604020202020204" pitchFamily="34" charset="0"/>
            </a:endParaRPr>
          </a:p>
          <a:p>
            <a:pPr marL="285750" indent="-285750"/>
            <a:endParaRPr lang="fr-FR" sz="1200" dirty="0">
              <a:latin typeface="Arial Narrow" panose="020B0606020202030204" pitchFamily="34" charset="0"/>
              <a:cs typeface="Arial" panose="020B0604020202020204" pitchFamily="34" charset="0"/>
            </a:endParaRPr>
          </a:p>
        </p:txBody>
      </p:sp>
      <p:pic>
        <p:nvPicPr>
          <p:cNvPr id="2" name="Imag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34688" y="1646906"/>
            <a:ext cx="2448272" cy="882199"/>
          </a:xfrm>
          <a:prstGeom prst="rect">
            <a:avLst/>
          </a:prstGeom>
        </p:spPr>
      </p:pic>
      <p:pic>
        <p:nvPicPr>
          <p:cNvPr id="5" name="Image 4"/>
          <p:cNvPicPr>
            <a:picLocks noChangeAspect="1"/>
          </p:cNvPicPr>
          <p:nvPr/>
        </p:nvPicPr>
        <p:blipFill rotWithShape="1">
          <a:blip r:embed="rId4" cstate="screen">
            <a:duotone>
              <a:prstClr val="black"/>
              <a:schemeClr val="accent3">
                <a:tint val="45000"/>
                <a:satMod val="400000"/>
              </a:schemeClr>
            </a:duotone>
            <a:extLst>
              <a:ext uri="{28A0092B-C50C-407E-A947-70E740481C1C}">
                <a14:useLocalDpi xmlns:a14="http://schemas.microsoft.com/office/drawing/2010/main" val="0"/>
              </a:ext>
            </a:extLst>
          </a:blip>
          <a:srcRect t="-7208" b="-7208"/>
          <a:stretch/>
        </p:blipFill>
        <p:spPr>
          <a:xfrm>
            <a:off x="-1009128" y="-531440"/>
            <a:ext cx="3528392" cy="8030492"/>
          </a:xfrm>
          <a:prstGeom prst="rect">
            <a:avLst/>
          </a:prstGeom>
        </p:spPr>
      </p:pic>
      <p:sp>
        <p:nvSpPr>
          <p:cNvPr id="7" name="ZoneTexte 6">
            <a:extLst>
              <a:ext uri="{FF2B5EF4-FFF2-40B4-BE49-F238E27FC236}">
                <a16:creationId xmlns:a16="http://schemas.microsoft.com/office/drawing/2014/main" id="{FD451BE9-7121-455C-BABF-94054D6FE3C1}"/>
              </a:ext>
            </a:extLst>
          </p:cNvPr>
          <p:cNvSpPr txBox="1"/>
          <p:nvPr/>
        </p:nvSpPr>
        <p:spPr>
          <a:xfrm>
            <a:off x="2843808" y="5877272"/>
            <a:ext cx="1368152" cy="646331"/>
          </a:xfrm>
          <a:prstGeom prst="rect">
            <a:avLst/>
          </a:prstGeom>
          <a:noFill/>
        </p:spPr>
        <p:txBody>
          <a:bodyPr wrap="square" rtlCol="0">
            <a:spAutoFit/>
          </a:bodyPr>
          <a:lstStyle/>
          <a:p>
            <a:pPr algn="ctr"/>
            <a:r>
              <a:rPr lang="fr-FR" b="1" dirty="0">
                <a:latin typeface="Arial Narrow" panose="020B0606020202030204" pitchFamily="34" charset="0"/>
              </a:rPr>
              <a:t>Territoires labellisés</a:t>
            </a:r>
          </a:p>
        </p:txBody>
      </p:sp>
      <p:sp>
        <p:nvSpPr>
          <p:cNvPr id="8" name="Rectangle 7">
            <a:extLst>
              <a:ext uri="{FF2B5EF4-FFF2-40B4-BE49-F238E27FC236}">
                <a16:creationId xmlns:a16="http://schemas.microsoft.com/office/drawing/2014/main" id="{032CACE2-1494-4418-8D12-1078C739B9D2}"/>
              </a:ext>
            </a:extLst>
          </p:cNvPr>
          <p:cNvSpPr/>
          <p:nvPr/>
        </p:nvSpPr>
        <p:spPr>
          <a:xfrm>
            <a:off x="2915816" y="5085184"/>
            <a:ext cx="1933266" cy="769439"/>
          </a:xfrm>
          <a:prstGeom prst="rect">
            <a:avLst/>
          </a:prstGeom>
        </p:spPr>
        <p:txBody>
          <a:bodyPr wrap="square">
            <a:spAutoFit/>
          </a:bodyPr>
          <a:lstStyle/>
          <a:p>
            <a:pPr defTabSz="720000"/>
            <a:r>
              <a:rPr lang="fr-FR" sz="4400" b="1" dirty="0">
                <a:solidFill>
                  <a:srgbClr val="C00000"/>
                </a:solidFill>
                <a:latin typeface="Angie BlackOpen" pitchFamily="50" charset="0"/>
              </a:rPr>
              <a:t>27</a:t>
            </a:r>
          </a:p>
        </p:txBody>
      </p:sp>
      <p:sp>
        <p:nvSpPr>
          <p:cNvPr id="9" name="Rectangle 8"/>
          <p:cNvSpPr/>
          <p:nvPr/>
        </p:nvSpPr>
        <p:spPr>
          <a:xfrm>
            <a:off x="6624736" y="5007367"/>
            <a:ext cx="2267744" cy="1661993"/>
          </a:xfrm>
          <a:prstGeom prst="rect">
            <a:avLst/>
          </a:prstGeom>
        </p:spPr>
        <p:txBody>
          <a:bodyPr wrap="square">
            <a:spAutoFit/>
          </a:bodyPr>
          <a:lstStyle/>
          <a:p>
            <a:pPr marL="285750" indent="-285750"/>
            <a:endParaRPr lang="fr-FR" b="1" dirty="0">
              <a:solidFill>
                <a:srgbClr val="FF0000"/>
              </a:solidFill>
              <a:latin typeface="Arial Narrow" panose="020B0606020202030204" pitchFamily="34" charset="0"/>
              <a:cs typeface="Arial" panose="020B0604020202020204" pitchFamily="34" charset="0"/>
            </a:endParaRPr>
          </a:p>
          <a:p>
            <a:pPr marL="285750" lvl="0" indent="-285750">
              <a:buFont typeface="Arial" panose="020B0604020202020204" pitchFamily="34" charset="0"/>
              <a:buChar char="•"/>
            </a:pPr>
            <a:r>
              <a:rPr lang="fr-FR" sz="1400" b="1" dirty="0">
                <a:latin typeface="Arial Narrow" panose="020B0606020202030204" pitchFamily="34" charset="0"/>
              </a:rPr>
              <a:t>Défis Emploi – Zéro offres non pourvues et attractivité du Territoire </a:t>
            </a:r>
          </a:p>
          <a:p>
            <a:pPr marL="285750" lvl="0" indent="-285750">
              <a:buFont typeface="Arial" panose="020B0604020202020204" pitchFamily="34" charset="0"/>
              <a:buChar char="•"/>
            </a:pPr>
            <a:r>
              <a:rPr lang="fr-FR" sz="1400" b="1" dirty="0">
                <a:latin typeface="Arial Narrow" panose="020B0606020202030204" pitchFamily="34" charset="0"/>
              </a:rPr>
              <a:t>Défis Transition écologique </a:t>
            </a:r>
          </a:p>
          <a:p>
            <a:pPr marL="285750" lvl="0" indent="-285750">
              <a:buFont typeface="Arial" panose="020B0604020202020204" pitchFamily="34" charset="0"/>
              <a:buChar char="•"/>
            </a:pPr>
            <a:r>
              <a:rPr lang="fr-FR" sz="1400" b="1" dirty="0">
                <a:latin typeface="Arial Narrow" panose="020B0606020202030204" pitchFamily="34" charset="0"/>
              </a:rPr>
              <a:t>Défis Alimentaire</a:t>
            </a:r>
          </a:p>
        </p:txBody>
      </p:sp>
      <p:sp>
        <p:nvSpPr>
          <p:cNvPr id="10" name="ZoneTexte 9">
            <a:extLst>
              <a:ext uri="{FF2B5EF4-FFF2-40B4-BE49-F238E27FC236}">
                <a16:creationId xmlns:a16="http://schemas.microsoft.com/office/drawing/2014/main" id="{FD451BE9-7121-455C-BABF-94054D6FE3C1}"/>
              </a:ext>
            </a:extLst>
          </p:cNvPr>
          <p:cNvSpPr txBox="1"/>
          <p:nvPr/>
        </p:nvSpPr>
        <p:spPr>
          <a:xfrm>
            <a:off x="4788024" y="5805264"/>
            <a:ext cx="1800200" cy="923330"/>
          </a:xfrm>
          <a:prstGeom prst="rect">
            <a:avLst/>
          </a:prstGeom>
          <a:noFill/>
        </p:spPr>
        <p:txBody>
          <a:bodyPr wrap="square" rtlCol="0">
            <a:spAutoFit/>
          </a:bodyPr>
          <a:lstStyle/>
          <a:p>
            <a:pPr algn="ctr"/>
            <a:r>
              <a:rPr lang="fr-FR" b="1" dirty="0">
                <a:latin typeface="Arial Narrow" panose="020B0606020202030204" pitchFamily="34" charset="0"/>
              </a:rPr>
              <a:t>Défis </a:t>
            </a:r>
          </a:p>
          <a:p>
            <a:pPr algn="ctr"/>
            <a:r>
              <a:rPr lang="fr-FR" b="1" dirty="0">
                <a:latin typeface="Arial Narrow" panose="020B0606020202030204" pitchFamily="34" charset="0"/>
              </a:rPr>
              <a:t>pour le territoire de  Figeac</a:t>
            </a:r>
          </a:p>
        </p:txBody>
      </p:sp>
      <p:sp>
        <p:nvSpPr>
          <p:cNvPr id="11" name="Rectangle 10">
            <a:extLst>
              <a:ext uri="{FF2B5EF4-FFF2-40B4-BE49-F238E27FC236}">
                <a16:creationId xmlns:a16="http://schemas.microsoft.com/office/drawing/2014/main" id="{032CACE2-1494-4418-8D12-1078C739B9D2}"/>
              </a:ext>
            </a:extLst>
          </p:cNvPr>
          <p:cNvSpPr/>
          <p:nvPr/>
        </p:nvSpPr>
        <p:spPr>
          <a:xfrm>
            <a:off x="5436096" y="5085184"/>
            <a:ext cx="792088" cy="769439"/>
          </a:xfrm>
          <a:prstGeom prst="rect">
            <a:avLst/>
          </a:prstGeom>
        </p:spPr>
        <p:txBody>
          <a:bodyPr wrap="square">
            <a:spAutoFit/>
          </a:bodyPr>
          <a:lstStyle/>
          <a:p>
            <a:pPr defTabSz="720000"/>
            <a:r>
              <a:rPr lang="fr-FR" sz="4400" b="1" dirty="0">
                <a:solidFill>
                  <a:srgbClr val="C00000"/>
                </a:solidFill>
                <a:latin typeface="Angie BlackOpen" pitchFamily="50" charset="0"/>
              </a:rPr>
              <a:t>3</a:t>
            </a:r>
          </a:p>
        </p:txBody>
      </p:sp>
      <p:sp>
        <p:nvSpPr>
          <p:cNvPr id="13" name="Espace réservé du numéro de diapositive 12"/>
          <p:cNvSpPr>
            <a:spLocks noGrp="1"/>
          </p:cNvSpPr>
          <p:nvPr>
            <p:ph type="sldNum" sz="quarter" idx="12"/>
          </p:nvPr>
        </p:nvSpPr>
        <p:spPr/>
        <p:txBody>
          <a:bodyPr/>
          <a:lstStyle/>
          <a:p>
            <a:fld id="{EF0C36C4-21FD-4EAB-BD22-171DEA5434D5}" type="slidenum">
              <a:rPr lang="fr-FR" smtClean="0"/>
              <a:pPr/>
              <a:t>29</a:t>
            </a:fld>
            <a:endParaRPr lang="fr-FR"/>
          </a:p>
        </p:txBody>
      </p:sp>
    </p:spTree>
    <p:extLst>
      <p:ext uri="{BB962C8B-B14F-4D97-AF65-F5344CB8AC3E}">
        <p14:creationId xmlns:p14="http://schemas.microsoft.com/office/powerpoint/2010/main" val="382171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4E506F-08DB-4609-AA96-5DA3015163B3}"/>
              </a:ext>
            </a:extLst>
          </p:cNvPr>
          <p:cNvSpPr/>
          <p:nvPr/>
        </p:nvSpPr>
        <p:spPr>
          <a:xfrm>
            <a:off x="611560" y="635089"/>
            <a:ext cx="6032639" cy="584775"/>
          </a:xfrm>
          <a:prstGeom prst="rect">
            <a:avLst/>
          </a:prstGeom>
        </p:spPr>
        <p:txBody>
          <a:bodyPr wrap="square">
            <a:spAutoFit/>
          </a:bodyPr>
          <a:lstStyle/>
          <a:p>
            <a:r>
              <a:rPr lang="fr-FR" sz="3200" b="1" dirty="0">
                <a:latin typeface="Arial Narrow" panose="020B0606020202030204" pitchFamily="34" charset="0"/>
              </a:rPr>
              <a:t>// Un mot des Figeacteurs</a:t>
            </a:r>
            <a:endParaRPr lang="fr-FR" sz="3200" dirty="0"/>
          </a:p>
        </p:txBody>
      </p:sp>
      <p:cxnSp>
        <p:nvCxnSpPr>
          <p:cNvPr id="26" name="Connecteur : en angle 25">
            <a:extLst>
              <a:ext uri="{FF2B5EF4-FFF2-40B4-BE49-F238E27FC236}">
                <a16:creationId xmlns:a16="http://schemas.microsoft.com/office/drawing/2014/main" id="{548AFAA8-F3E0-49E6-963A-9F9196998211}"/>
              </a:ext>
            </a:extLst>
          </p:cNvPr>
          <p:cNvCxnSpPr>
            <a:cxnSpLocks/>
          </p:cNvCxnSpPr>
          <p:nvPr/>
        </p:nvCxnSpPr>
        <p:spPr>
          <a:xfrm>
            <a:off x="-1188640" y="2485086"/>
            <a:ext cx="3995190" cy="3732160"/>
          </a:xfrm>
          <a:prstGeom prst="bentConnector3">
            <a:avLst/>
          </a:prstGeom>
          <a:ln w="3810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043608" y="2485086"/>
            <a:ext cx="7560840" cy="3847207"/>
          </a:xfrm>
          <a:prstGeom prst="rect">
            <a:avLst/>
          </a:prstGeom>
          <a:noFill/>
        </p:spPr>
        <p:txBody>
          <a:bodyPr wrap="square" rtlCol="0">
            <a:spAutoFit/>
          </a:bodyPr>
          <a:lstStyle/>
          <a:p>
            <a:pPr algn="just" fontAlgn="base"/>
            <a:r>
              <a:rPr lang="fr-FR" sz="1600" i="1" dirty="0"/>
              <a:t>« L’action en commun est le fruit de la rencontre entre des acteurs différents qui cherchent à résoudre ensemble des problématiques qu’ils ne peuvent traiter seuls et qu’ils ne veulent pas pour autant déléguer à d’autres.  Cette action est libre et volontaire et les sujets concernés potentiellement vaste : notre alimentation, notre mobilité, notre bien-être, … Bref elle dépend seulement de nous, d’un « nous » à construire. Figeacteurs est un outil au service de ce « faire ensemble ». Un « faire ensemble » qui nous manque souvent cruellement. Il n’est en effet pas si naturel de se rencontrer, d’identifier des envies communes et de </a:t>
            </a:r>
            <a:r>
              <a:rPr lang="fr-FR" sz="1600" i="1" dirty="0" err="1"/>
              <a:t>co-construire</a:t>
            </a:r>
            <a:r>
              <a:rPr lang="fr-FR" sz="1600" i="1" dirty="0"/>
              <a:t> des projets. Il est souvent bien plus simple de dire « je vais m’en sortir seul » ou « j’attends des réponses des autres » même si au fond nous savons bien que ce n’est ni réaliste, ni efficace. Figeacteurs est donc une opportunité à saisir tous ensemble, élus comme entreprises, habitants comme associations. »</a:t>
            </a:r>
          </a:p>
          <a:p>
            <a:pPr fontAlgn="base"/>
            <a:endParaRPr lang="fr-FR" i="1" dirty="0"/>
          </a:p>
          <a:p>
            <a:pPr fontAlgn="base"/>
            <a:r>
              <a:rPr lang="fr-FR" i="1" dirty="0"/>
              <a:t>Dominique OLIVIER, Président du PTCE Figeacteurs</a:t>
            </a:r>
            <a:endParaRPr lang="fr-FR" dirty="0"/>
          </a:p>
          <a:p>
            <a:br>
              <a:rPr lang="fr-FR" sz="1600" dirty="0"/>
            </a:br>
            <a:endParaRPr lang="fr-FR" sz="1600" dirty="0">
              <a:latin typeface="Arial Narrow" panose="020B0606020202030204" pitchFamily="34" charset="0"/>
            </a:endParaRPr>
          </a:p>
        </p:txBody>
      </p:sp>
      <p:sp>
        <p:nvSpPr>
          <p:cNvPr id="5" name="Espace réservé du numéro de diapositive 4"/>
          <p:cNvSpPr>
            <a:spLocks noGrp="1"/>
          </p:cNvSpPr>
          <p:nvPr>
            <p:ph type="sldNum" sz="quarter" idx="12"/>
          </p:nvPr>
        </p:nvSpPr>
        <p:spPr/>
        <p:txBody>
          <a:bodyPr/>
          <a:lstStyle/>
          <a:p>
            <a:fld id="{EF0C36C4-21FD-4EAB-BD22-171DEA5434D5}" type="slidenum">
              <a:rPr lang="fr-FR" smtClean="0"/>
              <a:pPr/>
              <a:t>3</a:t>
            </a:fld>
            <a:endParaRPr lang="fr-FR"/>
          </a:p>
        </p:txBody>
      </p:sp>
    </p:spTree>
    <p:extLst>
      <p:ext uri="{BB962C8B-B14F-4D97-AF65-F5344CB8AC3E}">
        <p14:creationId xmlns:p14="http://schemas.microsoft.com/office/powerpoint/2010/main" val="3352646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4E506F-08DB-4609-AA96-5DA3015163B3}"/>
              </a:ext>
            </a:extLst>
          </p:cNvPr>
          <p:cNvSpPr/>
          <p:nvPr/>
        </p:nvSpPr>
        <p:spPr>
          <a:xfrm>
            <a:off x="611560" y="674703"/>
            <a:ext cx="6032639" cy="584775"/>
          </a:xfrm>
          <a:prstGeom prst="rect">
            <a:avLst/>
          </a:prstGeom>
        </p:spPr>
        <p:txBody>
          <a:bodyPr wrap="square">
            <a:spAutoFit/>
          </a:bodyPr>
          <a:lstStyle/>
          <a:p>
            <a:r>
              <a:rPr lang="fr-FR" sz="3200" b="1" dirty="0">
                <a:latin typeface="Arial Narrow" panose="020B0606020202030204" pitchFamily="34" charset="0"/>
              </a:rPr>
              <a:t>// PERSPECTIVES 2020</a:t>
            </a:r>
            <a:endParaRPr lang="fr-FR" sz="3200" dirty="0"/>
          </a:p>
        </p:txBody>
      </p:sp>
      <p:cxnSp>
        <p:nvCxnSpPr>
          <p:cNvPr id="26" name="Connecteur : en angle 25">
            <a:extLst>
              <a:ext uri="{FF2B5EF4-FFF2-40B4-BE49-F238E27FC236}">
                <a16:creationId xmlns:a16="http://schemas.microsoft.com/office/drawing/2014/main" id="{548AFAA8-F3E0-49E6-963A-9F9196998211}"/>
              </a:ext>
            </a:extLst>
          </p:cNvPr>
          <p:cNvCxnSpPr>
            <a:cxnSpLocks/>
          </p:cNvCxnSpPr>
          <p:nvPr/>
        </p:nvCxnSpPr>
        <p:spPr>
          <a:xfrm>
            <a:off x="-1728700" y="2204864"/>
            <a:ext cx="4896544" cy="4464496"/>
          </a:xfrm>
          <a:prstGeom prst="bentConnector3">
            <a:avLst/>
          </a:prstGeom>
          <a:ln w="3810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90D60F65-153A-4307-8988-062F6EE75370}"/>
              </a:ext>
            </a:extLst>
          </p:cNvPr>
          <p:cNvSpPr txBox="1"/>
          <p:nvPr/>
        </p:nvSpPr>
        <p:spPr>
          <a:xfrm>
            <a:off x="971600" y="1340768"/>
            <a:ext cx="7740352" cy="5616922"/>
          </a:xfrm>
          <a:prstGeom prst="rect">
            <a:avLst/>
          </a:prstGeom>
          <a:noFill/>
        </p:spPr>
        <p:txBody>
          <a:bodyPr wrap="square" rtlCol="0">
            <a:spAutoFit/>
          </a:bodyPr>
          <a:lstStyle/>
          <a:p>
            <a:pPr marL="171450" indent="-171450">
              <a:buFont typeface="Arial" panose="020B0604020202020204" pitchFamily="34" charset="0"/>
              <a:buChar char="•"/>
            </a:pPr>
            <a:r>
              <a:rPr lang="fr-FR" sz="1200" b="1" dirty="0">
                <a:latin typeface="Arial Narrow" panose="020B0606020202030204" pitchFamily="34" charset="0"/>
              </a:rPr>
              <a:t>Séminaire TERRALIM 2 </a:t>
            </a:r>
            <a:r>
              <a:rPr lang="fr-FR" sz="1200" dirty="0">
                <a:latin typeface="Arial Narrow" panose="020B0606020202030204" pitchFamily="34" charset="0"/>
              </a:rPr>
              <a:t>avec les 7 territoires partenaires à Saint-Étienne les 1er et 2 juillet 2020 et un autre à l’automne  + TPMC</a:t>
            </a:r>
          </a:p>
          <a:p>
            <a:endParaRPr lang="fr-FR" sz="1000" dirty="0">
              <a:solidFill>
                <a:srgbClr val="FF0000"/>
              </a:solidFill>
              <a:latin typeface="Arial Narrow" panose="020B0606020202030204" pitchFamily="34" charset="0"/>
            </a:endParaRPr>
          </a:p>
          <a:p>
            <a:pPr marL="171450" lvl="0" indent="-171450">
              <a:buFont typeface="Arial" panose="020B0604020202020204" pitchFamily="34" charset="0"/>
              <a:buChar char="•"/>
            </a:pPr>
            <a:r>
              <a:rPr lang="fr-FR" sz="1200" b="1" dirty="0">
                <a:latin typeface="Arial Narrow" panose="020B0606020202030204" pitchFamily="34" charset="0"/>
              </a:rPr>
              <a:t>Mise place d’une labellisation « ici C local » </a:t>
            </a:r>
            <a:r>
              <a:rPr lang="fr-FR" sz="1200" dirty="0">
                <a:latin typeface="Arial Narrow" panose="020B0606020202030204" pitchFamily="34" charset="0"/>
              </a:rPr>
              <a:t>avec l’accompagnement de l’ INRAE, en lien avec l’animation  du groupe </a:t>
            </a:r>
            <a:r>
              <a:rPr lang="fr-FR" sz="1200" dirty="0" err="1">
                <a:latin typeface="Arial Narrow" panose="020B0606020202030204" pitchFamily="34" charset="0"/>
              </a:rPr>
              <a:t>Figeactable</a:t>
            </a:r>
            <a:r>
              <a:rPr lang="fr-FR" sz="1200" dirty="0">
                <a:latin typeface="Arial Narrow" panose="020B0606020202030204" pitchFamily="34" charset="0"/>
              </a:rPr>
              <a:t> </a:t>
            </a:r>
          </a:p>
          <a:p>
            <a:pPr lvl="0"/>
            <a:endParaRPr lang="fr-FR" sz="1200" dirty="0">
              <a:latin typeface="Arial Narrow" panose="020B0606020202030204" pitchFamily="34" charset="0"/>
            </a:endParaRPr>
          </a:p>
          <a:p>
            <a:pPr marL="285750" indent="-285750">
              <a:buFont typeface="Arial" panose="020B0604020202020204" pitchFamily="34" charset="0"/>
              <a:buChar char="•"/>
            </a:pPr>
            <a:r>
              <a:rPr lang="fr-FR" sz="1200" dirty="0">
                <a:latin typeface="Arial Narrow" panose="020B0606020202030204" pitchFamily="34" charset="0"/>
              </a:rPr>
              <a:t>Lancement d’un groupe projet « </a:t>
            </a:r>
            <a:r>
              <a:rPr lang="fr-FR" sz="1200" b="1" dirty="0">
                <a:latin typeface="Arial Narrow" panose="020B0606020202030204" pitchFamily="34" charset="0"/>
              </a:rPr>
              <a:t>structuration de la filière maraîchère du Figeacois</a:t>
            </a:r>
            <a:r>
              <a:rPr lang="fr-FR" sz="1200" dirty="0">
                <a:latin typeface="Arial Narrow" panose="020B0606020202030204" pitchFamily="34" charset="0"/>
              </a:rPr>
              <a:t> » accompagné par l’ADEFPAT, avec Regain, APEAI, Ferme de Figeac, Mairie de Figeac, Chambre d’Agriculture…</a:t>
            </a:r>
          </a:p>
          <a:p>
            <a:pPr marL="285750" indent="-285750">
              <a:buFont typeface="Arial" panose="020B0604020202020204" pitchFamily="34" charset="0"/>
              <a:buChar char="•"/>
            </a:pPr>
            <a:endParaRPr lang="fr-FR" sz="1200"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Animation </a:t>
            </a:r>
            <a:r>
              <a:rPr lang="fr-FR" sz="1200" dirty="0">
                <a:latin typeface="Arial Narrow" panose="020B0606020202030204" pitchFamily="34" charset="0"/>
              </a:rPr>
              <a:t>des projets « </a:t>
            </a:r>
            <a:r>
              <a:rPr lang="fr-FR" sz="1200" b="1" dirty="0">
                <a:latin typeface="Arial Narrow" panose="020B0606020202030204" pitchFamily="34" charset="0"/>
              </a:rPr>
              <a:t>traiteur de territoire</a:t>
            </a:r>
            <a:r>
              <a:rPr lang="fr-FR" sz="1200" dirty="0">
                <a:latin typeface="Arial Narrow" panose="020B0606020202030204" pitchFamily="34" charset="0"/>
              </a:rPr>
              <a:t> » et « </a:t>
            </a:r>
            <a:r>
              <a:rPr lang="fr-FR" sz="1200" b="1" dirty="0">
                <a:latin typeface="Arial Narrow" panose="020B0606020202030204" pitchFamily="34" charset="0"/>
              </a:rPr>
              <a:t>chaîne de valeur transformation de viande locale »</a:t>
            </a:r>
          </a:p>
          <a:p>
            <a:pPr lvl="0"/>
            <a:r>
              <a:rPr lang="fr-FR" sz="1200" dirty="0">
                <a:latin typeface="Arial Narrow" panose="020B0606020202030204" pitchFamily="34" charset="0"/>
              </a:rPr>
              <a:t>TPMC et TERRALIM : animation du volet interrégional des 2 programmes avec respectivement 5 et 7 territoires avec l’accompagnement de ADEFPAT et L’INRAE</a:t>
            </a:r>
          </a:p>
          <a:p>
            <a:endParaRPr lang="fr-FR" sz="2000"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Lancement de Tiers Lieux Eclatés </a:t>
            </a:r>
            <a:r>
              <a:rPr lang="fr-FR" sz="1200" dirty="0">
                <a:latin typeface="Arial Narrow" panose="020B0606020202030204" pitchFamily="34" charset="0"/>
              </a:rPr>
              <a:t>avec L’Arrosoir et </a:t>
            </a:r>
            <a:r>
              <a:rPr lang="fr-FR" sz="1200" dirty="0" err="1">
                <a:latin typeface="Arial Narrow" panose="020B0606020202030204" pitchFamily="34" charset="0"/>
              </a:rPr>
              <a:t>Lo&amp;Li</a:t>
            </a:r>
            <a:r>
              <a:rPr lang="fr-FR" sz="1200" dirty="0">
                <a:latin typeface="Arial Narrow" panose="020B0606020202030204" pitchFamily="34" charset="0"/>
              </a:rPr>
              <a:t> dans le cadre du programme Fabriques de Territoire</a:t>
            </a:r>
          </a:p>
          <a:p>
            <a:r>
              <a:rPr lang="fr-FR" sz="900" dirty="0">
                <a:latin typeface="Arial Narrow" panose="020B0606020202030204" pitchFamily="34" charset="0"/>
              </a:rPr>
              <a:t> </a:t>
            </a:r>
            <a:endParaRPr lang="fr-FR" sz="900" b="1"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Investissement immobilier </a:t>
            </a:r>
            <a:r>
              <a:rPr lang="fr-FR" sz="1200" dirty="0">
                <a:latin typeface="Arial Narrow" panose="020B0606020202030204" pitchFamily="34" charset="0"/>
              </a:rPr>
              <a:t>pour héberger le Tiers Lieu  </a:t>
            </a:r>
          </a:p>
          <a:p>
            <a:r>
              <a:rPr lang="fr-FR" sz="1200" dirty="0">
                <a:latin typeface="Arial Narrow" panose="020B0606020202030204" pitchFamily="34" charset="0"/>
              </a:rPr>
              <a:t> </a:t>
            </a:r>
          </a:p>
          <a:p>
            <a:pPr marL="285750" indent="-285750">
              <a:buFont typeface="Arial" panose="020B0604020202020204" pitchFamily="34" charset="0"/>
              <a:buChar char="•"/>
            </a:pPr>
            <a:r>
              <a:rPr lang="fr-FR" sz="1200" b="1" dirty="0">
                <a:latin typeface="Arial Narrow" panose="020B0606020202030204" pitchFamily="34" charset="0"/>
              </a:rPr>
              <a:t>Accompagnement </a:t>
            </a:r>
            <a:r>
              <a:rPr lang="fr-FR" sz="1200" dirty="0">
                <a:latin typeface="Arial Narrow" panose="020B0606020202030204" pitchFamily="34" charset="0"/>
              </a:rPr>
              <a:t>de la dynamique Rêvons nos Villages</a:t>
            </a:r>
          </a:p>
          <a:p>
            <a:r>
              <a:rPr lang="fr-FR" sz="1200" dirty="0">
                <a:latin typeface="Arial Narrow" panose="020B0606020202030204" pitchFamily="34" charset="0"/>
              </a:rPr>
              <a:t> </a:t>
            </a:r>
            <a:endParaRPr lang="fr-FR" sz="1200" b="1"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Lancement du service Boussole des Conjoints</a:t>
            </a:r>
          </a:p>
          <a:p>
            <a:r>
              <a:rPr lang="fr-FR" sz="1200" dirty="0">
                <a:latin typeface="Arial Narrow" panose="020B0606020202030204" pitchFamily="34" charset="0"/>
              </a:rPr>
              <a:t> </a:t>
            </a:r>
            <a:endParaRPr lang="fr-FR" sz="1200" b="1"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Dépôt de nouvelles opérations </a:t>
            </a:r>
            <a:r>
              <a:rPr lang="fr-FR" sz="1200" dirty="0">
                <a:latin typeface="Arial Narrow" panose="020B0606020202030204" pitchFamily="34" charset="0"/>
              </a:rPr>
              <a:t>Massif Central : Réacteurs sur les marqueurs de territoire, Terres de Design sur le Design de service territorial</a:t>
            </a:r>
          </a:p>
          <a:p>
            <a:r>
              <a:rPr lang="fr-FR" sz="1200" dirty="0">
                <a:latin typeface="Arial Narrow" panose="020B0606020202030204" pitchFamily="34" charset="0"/>
              </a:rPr>
              <a:t> </a:t>
            </a:r>
          </a:p>
          <a:p>
            <a:pPr marL="285750" indent="-285750">
              <a:buFont typeface="Arial" panose="020B0604020202020204" pitchFamily="34" charset="0"/>
              <a:buChar char="•"/>
            </a:pPr>
            <a:r>
              <a:rPr lang="fr-FR" sz="1200" dirty="0">
                <a:latin typeface="Arial Narrow" panose="020B0606020202030204" pitchFamily="34" charset="0"/>
              </a:rPr>
              <a:t>Extension de la </a:t>
            </a:r>
            <a:r>
              <a:rPr lang="fr-FR" sz="1200" b="1" dirty="0">
                <a:latin typeface="Arial Narrow" panose="020B0606020202030204" pitchFamily="34" charset="0"/>
              </a:rPr>
              <a:t>convention de partenariat</a:t>
            </a:r>
            <a:r>
              <a:rPr lang="fr-FR" sz="1200" dirty="0">
                <a:latin typeface="Arial Narrow" panose="020B0606020202030204" pitchFamily="34" charset="0"/>
              </a:rPr>
              <a:t> avec l’ADEFPAT</a:t>
            </a:r>
          </a:p>
          <a:p>
            <a:pPr marL="285750" indent="-285750">
              <a:buFont typeface="Arial" panose="020B0604020202020204" pitchFamily="34" charset="0"/>
              <a:buChar char="•"/>
            </a:pPr>
            <a:endParaRPr lang="fr-FR" sz="900"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Dissolution </a:t>
            </a:r>
            <a:r>
              <a:rPr lang="fr-FR" sz="1200" dirty="0">
                <a:latin typeface="Arial Narrow" panose="020B0606020202030204" pitchFamily="34" charset="0"/>
              </a:rPr>
              <a:t>de Mode d’Emploi </a:t>
            </a:r>
          </a:p>
          <a:p>
            <a:r>
              <a:rPr lang="fr-FR" sz="1200" dirty="0">
                <a:latin typeface="Arial Narrow" panose="020B0606020202030204" pitchFamily="34" charset="0"/>
              </a:rPr>
              <a:t> </a:t>
            </a:r>
            <a:endParaRPr lang="fr-FR" sz="1200" b="1" dirty="0">
              <a:latin typeface="Arial Narrow" panose="020B0606020202030204" pitchFamily="34" charset="0"/>
            </a:endParaRPr>
          </a:p>
          <a:p>
            <a:pPr marL="285750" indent="-285750">
              <a:buFont typeface="Arial" panose="020B0604020202020204" pitchFamily="34" charset="0"/>
              <a:buChar char="•"/>
            </a:pPr>
            <a:r>
              <a:rPr lang="fr-FR" sz="1200" b="1" dirty="0">
                <a:latin typeface="Arial Narrow" panose="020B0606020202030204" pitchFamily="34" charset="0"/>
              </a:rPr>
              <a:t>Recrutement </a:t>
            </a:r>
            <a:r>
              <a:rPr lang="fr-FR" sz="1200" dirty="0">
                <a:latin typeface="Arial Narrow" panose="020B0606020202030204" pitchFamily="34" charset="0"/>
              </a:rPr>
              <a:t>d’une nouveau/nouvelle chargée de mission Alimentation et circuits de proximité</a:t>
            </a:r>
          </a:p>
          <a:p>
            <a:br>
              <a:rPr lang="fr-FR" dirty="0"/>
            </a:br>
            <a:endParaRPr lang="fr-FR" dirty="0">
              <a:solidFill>
                <a:srgbClr val="FF0000"/>
              </a:solidFill>
              <a:latin typeface="Arial Narrow" panose="020B0606020202030204" pitchFamily="34" charset="0"/>
            </a:endParaRPr>
          </a:p>
        </p:txBody>
      </p:sp>
      <p:sp>
        <p:nvSpPr>
          <p:cNvPr id="5" name="Espace réservé du numéro de diapositive 4"/>
          <p:cNvSpPr>
            <a:spLocks noGrp="1"/>
          </p:cNvSpPr>
          <p:nvPr>
            <p:ph type="sldNum" sz="quarter" idx="12"/>
          </p:nvPr>
        </p:nvSpPr>
        <p:spPr/>
        <p:txBody>
          <a:bodyPr/>
          <a:lstStyle/>
          <a:p>
            <a:fld id="{EF0C36C4-21FD-4EAB-BD22-171DEA5434D5}" type="slidenum">
              <a:rPr lang="fr-FR" smtClean="0"/>
              <a:pPr/>
              <a:t>30</a:t>
            </a:fld>
            <a:endParaRPr lang="fr-FR"/>
          </a:p>
        </p:txBody>
      </p:sp>
    </p:spTree>
    <p:extLst>
      <p:ext uri="{BB962C8B-B14F-4D97-AF65-F5344CB8AC3E}">
        <p14:creationId xmlns:p14="http://schemas.microsoft.com/office/powerpoint/2010/main" val="222976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CB73DD0-CD4D-4027-B2D3-1D637046FCF2}"/>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36512" y="0"/>
            <a:ext cx="9433048" cy="6885384"/>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0" y="3909224"/>
            <a:ext cx="3041068" cy="1224136"/>
          </a:xfrm>
        </p:spPr>
        <p:txBody>
          <a:bodyPr>
            <a:normAutofit fontScale="90000"/>
          </a:bodyPr>
          <a:lstStyle/>
          <a:p>
            <a:pPr algn="r"/>
            <a:r>
              <a:rPr lang="fr-FR" sz="3100" b="1" dirty="0">
                <a:solidFill>
                  <a:schemeClr val="bg1"/>
                </a:solidFill>
                <a:latin typeface="Arial Narrow" panose="020B0606020202030204" pitchFamily="34" charset="0"/>
                <a:cs typeface="Arial" panose="020B0604020202020204" pitchFamily="34" charset="0"/>
              </a:rPr>
              <a:t>QUESTIONS </a:t>
            </a:r>
            <a:br>
              <a:rPr lang="fr-FR" sz="3100" b="1" dirty="0">
                <a:solidFill>
                  <a:schemeClr val="bg1"/>
                </a:solidFill>
                <a:latin typeface="Arial Narrow" panose="020B0606020202030204" pitchFamily="34" charset="0"/>
                <a:cs typeface="Arial" panose="020B0604020202020204" pitchFamily="34" charset="0"/>
              </a:rPr>
            </a:br>
            <a:r>
              <a:rPr lang="fr-FR" sz="3100" b="1" dirty="0">
                <a:solidFill>
                  <a:schemeClr val="bg1"/>
                </a:solidFill>
                <a:latin typeface="Arial Narrow" panose="020B0606020202030204" pitchFamily="34" charset="0"/>
                <a:cs typeface="Arial" panose="020B0604020202020204" pitchFamily="34" charset="0"/>
              </a:rPr>
              <a:t>sur le rapport d’activité </a:t>
            </a: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Espace réservé du numéro de diapositive 6"/>
          <p:cNvSpPr>
            <a:spLocks noGrp="1"/>
          </p:cNvSpPr>
          <p:nvPr>
            <p:ph type="sldNum" sz="quarter" idx="12"/>
          </p:nvPr>
        </p:nvSpPr>
        <p:spPr/>
        <p:txBody>
          <a:bodyPr/>
          <a:lstStyle/>
          <a:p>
            <a:fld id="{EF0C36C4-21FD-4EAB-BD22-171DEA5434D5}" type="slidenum">
              <a:rPr lang="fr-FR" smtClean="0"/>
              <a:pPr/>
              <a:t>31</a:t>
            </a:fld>
            <a:endParaRPr lang="fr-FR"/>
          </a:p>
        </p:txBody>
      </p:sp>
    </p:spTree>
    <p:extLst>
      <p:ext uri="{BB962C8B-B14F-4D97-AF65-F5344CB8AC3E}">
        <p14:creationId xmlns:p14="http://schemas.microsoft.com/office/powerpoint/2010/main" val="1271324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VOTE.jpg">
            <a:extLst>
              <a:ext uri="{FF2B5EF4-FFF2-40B4-BE49-F238E27FC236}">
                <a16:creationId xmlns:a16="http://schemas.microsoft.com/office/drawing/2014/main" id="{0C8C803B-C857-4C66-B4E7-456036CD22A4}"/>
              </a:ext>
            </a:extLst>
          </p:cNvPr>
          <p:cNvPicPr>
            <a:picLocks noChangeAspect="1"/>
          </p:cNvPicPr>
          <p:nvPr/>
        </p:nvPicPr>
        <p:blipFill>
          <a:blip r:embed="rId3" cstate="screen"/>
          <a:stretch>
            <a:fillRect/>
          </a:stretch>
        </p:blipFill>
        <p:spPr>
          <a:xfrm>
            <a:off x="0" y="-32603"/>
            <a:ext cx="9252520" cy="7402017"/>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972616" y="4377544"/>
            <a:ext cx="4085692" cy="1224136"/>
          </a:xfrm>
        </p:spPr>
        <p:txBody>
          <a:bodyPr>
            <a:normAutofit fontScale="90000"/>
          </a:bodyPr>
          <a:lstStyle/>
          <a:p>
            <a:pPr algn="r"/>
            <a:r>
              <a:rPr lang="fr-FR" sz="3100" b="1" dirty="0">
                <a:solidFill>
                  <a:schemeClr val="bg1"/>
                </a:solidFill>
                <a:latin typeface="Arial Narrow" panose="020B0606020202030204" pitchFamily="34" charset="0"/>
                <a:cs typeface="Arial" panose="020B0604020202020204" pitchFamily="34" charset="0"/>
              </a:rPr>
              <a:t>VOTES</a:t>
            </a:r>
            <a:br>
              <a:rPr lang="fr-FR" sz="3100" b="1" dirty="0">
                <a:solidFill>
                  <a:schemeClr val="bg1"/>
                </a:solidFill>
                <a:latin typeface="Arial Narrow" panose="020B0606020202030204" pitchFamily="34" charset="0"/>
                <a:cs typeface="Arial" panose="020B0604020202020204" pitchFamily="34" charset="0"/>
              </a:rPr>
            </a:br>
            <a:r>
              <a:rPr lang="fr-FR" sz="2000" b="1" dirty="0">
                <a:solidFill>
                  <a:schemeClr val="bg1"/>
                </a:solidFill>
                <a:latin typeface="Arial Narrow" panose="020B0606020202030204" pitchFamily="34" charset="0"/>
                <a:cs typeface="Arial" panose="020B0604020202020204" pitchFamily="34" charset="0"/>
              </a:rPr>
              <a:t>Rapport d’activité 2019</a:t>
            </a:r>
            <a:br>
              <a:rPr lang="fr-FR" sz="2000" b="1" dirty="0">
                <a:solidFill>
                  <a:schemeClr val="bg1"/>
                </a:solidFill>
                <a:latin typeface="Arial Narrow" panose="020B0606020202030204" pitchFamily="34" charset="0"/>
                <a:cs typeface="Arial" panose="020B0604020202020204" pitchFamily="34" charset="0"/>
              </a:rPr>
            </a:br>
            <a:br>
              <a:rPr lang="fr-FR" sz="2000" dirty="0">
                <a:solidFill>
                  <a:schemeClr val="bg1"/>
                </a:solidFill>
                <a:latin typeface="Arial Narrow" panose="020B0606020202030204" pitchFamily="34" charset="0"/>
                <a:cs typeface="Arial" panose="020B0604020202020204" pitchFamily="34" charset="0"/>
              </a:rPr>
            </a:b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ZoneTexte 6"/>
          <p:cNvSpPr txBox="1"/>
          <p:nvPr/>
        </p:nvSpPr>
        <p:spPr>
          <a:xfrm>
            <a:off x="6695728" y="0"/>
            <a:ext cx="244827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hlinkClick r:id="rId5"/>
              </a:rPr>
              <a:t>Lien pour voter à distance  : https://strawpoll.com/y2gp2p8g</a:t>
            </a:r>
            <a:endParaRPr lang="fr-FR" dirty="0"/>
          </a:p>
        </p:txBody>
      </p:sp>
      <p:sp>
        <p:nvSpPr>
          <p:cNvPr id="8" name="Espace réservé du numéro de diapositive 7"/>
          <p:cNvSpPr>
            <a:spLocks noGrp="1"/>
          </p:cNvSpPr>
          <p:nvPr>
            <p:ph type="sldNum" sz="quarter" idx="12"/>
          </p:nvPr>
        </p:nvSpPr>
        <p:spPr/>
        <p:txBody>
          <a:bodyPr/>
          <a:lstStyle/>
          <a:p>
            <a:fld id="{EF0C36C4-21FD-4EAB-BD22-171DEA5434D5}" type="slidenum">
              <a:rPr lang="fr-FR" smtClean="0"/>
              <a:pPr/>
              <a:t>32</a:t>
            </a:fld>
            <a:endParaRPr lang="fr-FR"/>
          </a:p>
        </p:txBody>
      </p:sp>
    </p:spTree>
    <p:extLst>
      <p:ext uri="{BB962C8B-B14F-4D97-AF65-F5344CB8AC3E}">
        <p14:creationId xmlns:p14="http://schemas.microsoft.com/office/powerpoint/2010/main" val="310301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3697A95-29EC-410E-BDD9-351BA1ABB07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0528" y="-21154"/>
            <a:ext cx="10505142" cy="7003428"/>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044624" y="3295657"/>
            <a:ext cx="4085692" cy="1224136"/>
          </a:xfrm>
        </p:spPr>
        <p:txBody>
          <a:bodyPr>
            <a:normAutofit fontScale="90000"/>
          </a:bodyPr>
          <a:lstStyle/>
          <a:p>
            <a:pPr algn="r"/>
            <a:r>
              <a:rPr lang="fr-FR" sz="3600" b="1" dirty="0">
                <a:solidFill>
                  <a:schemeClr val="bg1"/>
                </a:solidFill>
                <a:latin typeface="Arial Narrow" panose="020B0606020202030204" pitchFamily="34" charset="0"/>
                <a:cs typeface="Arial" panose="020B0604020202020204" pitchFamily="34" charset="0"/>
              </a:rPr>
              <a:t>RAPPORT </a:t>
            </a:r>
            <a:br>
              <a:rPr lang="fr-FR" sz="3600" b="1" dirty="0">
                <a:solidFill>
                  <a:schemeClr val="bg1"/>
                </a:solidFill>
                <a:latin typeface="Arial Narrow" panose="020B0606020202030204" pitchFamily="34" charset="0"/>
                <a:cs typeface="Arial" panose="020B0604020202020204" pitchFamily="34" charset="0"/>
              </a:rPr>
            </a:br>
            <a:r>
              <a:rPr lang="fr-FR" sz="3600" b="1" dirty="0">
                <a:solidFill>
                  <a:schemeClr val="bg1"/>
                </a:solidFill>
                <a:latin typeface="Arial Narrow" panose="020B0606020202030204" pitchFamily="34" charset="0"/>
                <a:cs typeface="Arial" panose="020B0604020202020204" pitchFamily="34" charset="0"/>
              </a:rPr>
              <a:t>MORAL</a:t>
            </a:r>
            <a:br>
              <a:rPr lang="fr-FR" sz="3600" b="1" dirty="0">
                <a:solidFill>
                  <a:schemeClr val="bg1"/>
                </a:solidFill>
                <a:latin typeface="Arial Narrow" panose="020B0606020202030204" pitchFamily="34" charset="0"/>
                <a:cs typeface="Arial" panose="020B0604020202020204" pitchFamily="34" charset="0"/>
              </a:rPr>
            </a:br>
            <a:r>
              <a:rPr lang="fr-FR" sz="2000" dirty="0">
                <a:solidFill>
                  <a:schemeClr val="bg1"/>
                </a:solidFill>
                <a:latin typeface="Arial Narrow" panose="020B0606020202030204" pitchFamily="34" charset="0"/>
                <a:cs typeface="Arial" panose="020B0604020202020204" pitchFamily="34" charset="0"/>
              </a:rPr>
              <a:t>Dominique OLIVIER</a:t>
            </a:r>
            <a:br>
              <a:rPr lang="fr-FR" sz="2000" dirty="0">
                <a:solidFill>
                  <a:schemeClr val="bg1"/>
                </a:solidFill>
                <a:latin typeface="Arial Narrow" panose="020B0606020202030204" pitchFamily="34" charset="0"/>
                <a:cs typeface="Arial" panose="020B0604020202020204" pitchFamily="34" charset="0"/>
              </a:rPr>
            </a:br>
            <a:r>
              <a:rPr lang="fr-FR" sz="1800" dirty="0">
                <a:solidFill>
                  <a:schemeClr val="bg1"/>
                </a:solidFill>
                <a:latin typeface="Arial Narrow" panose="020B0606020202030204" pitchFamily="34" charset="0"/>
                <a:cs typeface="Arial" panose="020B0604020202020204" pitchFamily="34" charset="0"/>
              </a:rPr>
              <a:t>Président du PTCE Figeacteurs</a:t>
            </a:r>
            <a:endParaRPr lang="fr-FR" sz="4000" dirty="0">
              <a:latin typeface="Arial Narrow" panose="020B0606020202030204" pitchFamily="34" charset="0"/>
              <a:cs typeface="Arial" panose="020B0604020202020204" pitchFamily="34" charset="0"/>
            </a:endParaRPr>
          </a:p>
        </p:txBody>
      </p:sp>
      <p:sp>
        <p:nvSpPr>
          <p:cNvPr id="3" name="Sous-titre 2"/>
          <p:cNvSpPr>
            <a:spLocks noGrp="1"/>
          </p:cNvSpPr>
          <p:nvPr>
            <p:ph type="subTitle" idx="1"/>
          </p:nvPr>
        </p:nvSpPr>
        <p:spPr>
          <a:xfrm>
            <a:off x="-3280251" y="4675461"/>
            <a:ext cx="6381074" cy="869520"/>
          </a:xfrm>
        </p:spPr>
        <p:txBody>
          <a:bodyPr>
            <a:normAutofit/>
          </a:bodyPr>
          <a:lstStyle/>
          <a:p>
            <a:pPr algn="r"/>
            <a:r>
              <a:rPr lang="fr-FR" sz="4300" dirty="0">
                <a:solidFill>
                  <a:srgbClr val="D0B02A"/>
                </a:solidFill>
                <a:latin typeface="Arial Black" panose="020B0A04020102020204" pitchFamily="34" charset="0"/>
                <a:cs typeface="Arial" panose="020B0604020202020204" pitchFamily="34" charset="0"/>
              </a:rPr>
              <a:t>2019</a:t>
            </a:r>
          </a:p>
          <a:p>
            <a:endParaRPr lang="fr-FR"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8" name="Espace réservé du numéro de diapositive 7"/>
          <p:cNvSpPr>
            <a:spLocks noGrp="1"/>
          </p:cNvSpPr>
          <p:nvPr>
            <p:ph type="sldNum" sz="quarter" idx="12"/>
          </p:nvPr>
        </p:nvSpPr>
        <p:spPr/>
        <p:txBody>
          <a:bodyPr/>
          <a:lstStyle/>
          <a:p>
            <a:fld id="{EF0C36C4-21FD-4EAB-BD22-171DEA5434D5}" type="slidenum">
              <a:rPr lang="fr-FR" smtClean="0"/>
              <a:pPr/>
              <a:t>33</a:t>
            </a:fld>
            <a:endParaRPr lang="fr-FR"/>
          </a:p>
        </p:txBody>
      </p:sp>
    </p:spTree>
    <p:extLst>
      <p:ext uri="{BB962C8B-B14F-4D97-AF65-F5344CB8AC3E}">
        <p14:creationId xmlns:p14="http://schemas.microsoft.com/office/powerpoint/2010/main" val="2043846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val="0"/>
              </a:ext>
            </a:extLst>
          </a:blip>
          <a:srcRect l="13102"/>
          <a:stretch/>
        </p:blipFill>
        <p:spPr>
          <a:xfrm>
            <a:off x="-169243" y="-89564"/>
            <a:ext cx="9315832" cy="7090327"/>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0" y="2780928"/>
            <a:ext cx="3041068" cy="2352432"/>
          </a:xfrm>
        </p:spPr>
        <p:txBody>
          <a:bodyPr>
            <a:normAutofit/>
          </a:bodyPr>
          <a:lstStyle/>
          <a:p>
            <a:pPr algn="r"/>
            <a:r>
              <a:rPr lang="fr-FR" sz="3100" b="1" dirty="0">
                <a:solidFill>
                  <a:schemeClr val="bg1"/>
                </a:solidFill>
                <a:latin typeface="Arial Narrow" panose="020B0606020202030204" pitchFamily="34" charset="0"/>
                <a:cs typeface="Arial" panose="020B0604020202020204" pitchFamily="34" charset="0"/>
              </a:rPr>
              <a:t>QUESTIONS </a:t>
            </a:r>
            <a:br>
              <a:rPr lang="fr-FR" sz="3100" b="1" dirty="0">
                <a:solidFill>
                  <a:schemeClr val="bg1"/>
                </a:solidFill>
                <a:latin typeface="Arial Narrow" panose="020B0606020202030204" pitchFamily="34" charset="0"/>
                <a:cs typeface="Arial" panose="020B0604020202020204" pitchFamily="34" charset="0"/>
              </a:rPr>
            </a:br>
            <a:r>
              <a:rPr lang="fr-FR" sz="3100" b="1" dirty="0">
                <a:solidFill>
                  <a:schemeClr val="bg1"/>
                </a:solidFill>
                <a:latin typeface="Arial Narrow" panose="020B0606020202030204" pitchFamily="34" charset="0"/>
                <a:cs typeface="Arial" panose="020B0604020202020204" pitchFamily="34" charset="0"/>
              </a:rPr>
              <a:t>sur le rapport moral  </a:t>
            </a: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Espace réservé du numéro de diapositive 6"/>
          <p:cNvSpPr>
            <a:spLocks noGrp="1"/>
          </p:cNvSpPr>
          <p:nvPr>
            <p:ph type="sldNum" sz="quarter" idx="12"/>
          </p:nvPr>
        </p:nvSpPr>
        <p:spPr/>
        <p:txBody>
          <a:bodyPr/>
          <a:lstStyle/>
          <a:p>
            <a:fld id="{EF0C36C4-21FD-4EAB-BD22-171DEA5434D5}" type="slidenum">
              <a:rPr lang="fr-FR" smtClean="0"/>
              <a:pPr/>
              <a:t>34</a:t>
            </a:fld>
            <a:endParaRPr lang="fr-FR"/>
          </a:p>
        </p:txBody>
      </p:sp>
    </p:spTree>
    <p:extLst>
      <p:ext uri="{BB962C8B-B14F-4D97-AF65-F5344CB8AC3E}">
        <p14:creationId xmlns:p14="http://schemas.microsoft.com/office/powerpoint/2010/main" val="1501522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VOTE.jpg">
            <a:extLst>
              <a:ext uri="{FF2B5EF4-FFF2-40B4-BE49-F238E27FC236}">
                <a16:creationId xmlns:a16="http://schemas.microsoft.com/office/drawing/2014/main" id="{0C8C803B-C857-4C66-B4E7-456036CD22A4}"/>
              </a:ext>
            </a:extLst>
          </p:cNvPr>
          <p:cNvPicPr>
            <a:picLocks noChangeAspect="1"/>
          </p:cNvPicPr>
          <p:nvPr/>
        </p:nvPicPr>
        <p:blipFill>
          <a:blip r:embed="rId3" cstate="screen"/>
          <a:stretch>
            <a:fillRect/>
          </a:stretch>
        </p:blipFill>
        <p:spPr>
          <a:xfrm>
            <a:off x="0" y="-32603"/>
            <a:ext cx="9252520" cy="7402017"/>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251520" y="4377544"/>
            <a:ext cx="2861556" cy="1224136"/>
          </a:xfrm>
        </p:spPr>
        <p:txBody>
          <a:bodyPr>
            <a:normAutofit fontScale="90000"/>
          </a:bodyPr>
          <a:lstStyle/>
          <a:p>
            <a:pPr algn="r"/>
            <a:r>
              <a:rPr lang="fr-FR" sz="3100" b="1" dirty="0">
                <a:solidFill>
                  <a:schemeClr val="bg1"/>
                </a:solidFill>
                <a:latin typeface="Arial Narrow" panose="020B0606020202030204" pitchFamily="34" charset="0"/>
                <a:cs typeface="Arial" panose="020B0604020202020204" pitchFamily="34" charset="0"/>
              </a:rPr>
              <a:t>VOTES</a:t>
            </a:r>
            <a:br>
              <a:rPr lang="fr-FR" sz="3100" b="1" dirty="0">
                <a:solidFill>
                  <a:schemeClr val="bg1"/>
                </a:solidFill>
                <a:latin typeface="Arial Narrow" panose="020B0606020202030204" pitchFamily="34" charset="0"/>
                <a:cs typeface="Arial" panose="020B0604020202020204" pitchFamily="34" charset="0"/>
              </a:rPr>
            </a:br>
            <a:r>
              <a:rPr lang="fr-FR" sz="2000" b="1" dirty="0">
                <a:solidFill>
                  <a:schemeClr val="bg1"/>
                </a:solidFill>
                <a:latin typeface="Arial Narrow" panose="020B0606020202030204" pitchFamily="34" charset="0"/>
                <a:cs typeface="Arial" panose="020B0604020202020204" pitchFamily="34" charset="0"/>
              </a:rPr>
              <a:t>Approbation </a:t>
            </a:r>
            <a:br>
              <a:rPr lang="fr-FR" sz="2000" b="1" dirty="0">
                <a:solidFill>
                  <a:schemeClr val="bg1"/>
                </a:solidFill>
                <a:latin typeface="Arial Narrow" panose="020B0606020202030204" pitchFamily="34" charset="0"/>
                <a:cs typeface="Arial" panose="020B0604020202020204" pitchFamily="34" charset="0"/>
              </a:rPr>
            </a:br>
            <a:r>
              <a:rPr lang="fr-FR" sz="2000" b="1" dirty="0">
                <a:solidFill>
                  <a:schemeClr val="bg1"/>
                </a:solidFill>
                <a:latin typeface="Arial Narrow" panose="020B0606020202030204" pitchFamily="34" charset="0"/>
                <a:cs typeface="Arial" panose="020B0604020202020204" pitchFamily="34" charset="0"/>
              </a:rPr>
              <a:t>du rapport moral</a:t>
            </a:r>
            <a:br>
              <a:rPr lang="fr-FR" sz="2000" b="1" dirty="0">
                <a:solidFill>
                  <a:schemeClr val="bg1"/>
                </a:solidFill>
                <a:latin typeface="Arial Narrow" panose="020B0606020202030204" pitchFamily="34" charset="0"/>
                <a:cs typeface="Arial" panose="020B0604020202020204" pitchFamily="34" charset="0"/>
              </a:rPr>
            </a:br>
            <a:r>
              <a:rPr lang="fr-FR" sz="2000" b="1" dirty="0">
                <a:solidFill>
                  <a:schemeClr val="bg1"/>
                </a:solidFill>
                <a:latin typeface="Arial Narrow" panose="020B0606020202030204" pitchFamily="34" charset="0"/>
                <a:cs typeface="Arial" panose="020B0604020202020204" pitchFamily="34" charset="0"/>
              </a:rPr>
              <a:t>2019</a:t>
            </a:r>
            <a:br>
              <a:rPr lang="fr-FR" sz="2000" b="1" dirty="0">
                <a:solidFill>
                  <a:schemeClr val="bg1"/>
                </a:solidFill>
                <a:latin typeface="Arial Narrow" panose="020B0606020202030204" pitchFamily="34" charset="0"/>
                <a:cs typeface="Arial" panose="020B0604020202020204" pitchFamily="34" charset="0"/>
              </a:rPr>
            </a:b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ZoneTexte 6"/>
          <p:cNvSpPr txBox="1"/>
          <p:nvPr/>
        </p:nvSpPr>
        <p:spPr>
          <a:xfrm>
            <a:off x="6516216" y="0"/>
            <a:ext cx="244827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hlinkClick r:id="rId5"/>
              </a:rPr>
              <a:t>Lien pour voter à distance </a:t>
            </a:r>
          </a:p>
          <a:p>
            <a:endParaRPr lang="fr-FR" dirty="0">
              <a:hlinkClick r:id="rId5"/>
            </a:endParaRPr>
          </a:p>
          <a:p>
            <a:r>
              <a:rPr lang="fr-FR" dirty="0">
                <a:hlinkClick r:id="rId5"/>
              </a:rPr>
              <a:t>https://strawpoll.com/xy74ea4jv</a:t>
            </a:r>
            <a:endParaRPr lang="fr-FR" dirty="0"/>
          </a:p>
        </p:txBody>
      </p:sp>
      <p:sp>
        <p:nvSpPr>
          <p:cNvPr id="8" name="Espace réservé du numéro de diapositive 7"/>
          <p:cNvSpPr>
            <a:spLocks noGrp="1"/>
          </p:cNvSpPr>
          <p:nvPr>
            <p:ph type="sldNum" sz="quarter" idx="12"/>
          </p:nvPr>
        </p:nvSpPr>
        <p:spPr/>
        <p:txBody>
          <a:bodyPr/>
          <a:lstStyle/>
          <a:p>
            <a:fld id="{EF0C36C4-21FD-4EAB-BD22-171DEA5434D5}" type="slidenum">
              <a:rPr lang="fr-FR" smtClean="0"/>
              <a:pPr/>
              <a:t>35</a:t>
            </a:fld>
            <a:endParaRPr lang="fr-FR"/>
          </a:p>
        </p:txBody>
      </p:sp>
    </p:spTree>
    <p:extLst>
      <p:ext uri="{BB962C8B-B14F-4D97-AF65-F5344CB8AC3E}">
        <p14:creationId xmlns:p14="http://schemas.microsoft.com/office/powerpoint/2010/main" val="3103010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D5C5EBF-D558-47C8-BB0C-DB52B88418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1548680" y="0"/>
            <a:ext cx="12097344" cy="6890603"/>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044624" y="3295657"/>
            <a:ext cx="4085692" cy="1224136"/>
          </a:xfrm>
        </p:spPr>
        <p:txBody>
          <a:bodyPr>
            <a:normAutofit fontScale="90000"/>
          </a:bodyPr>
          <a:lstStyle/>
          <a:p>
            <a:pPr algn="r"/>
            <a:r>
              <a:rPr lang="fr-FR" sz="3600" b="1" dirty="0">
                <a:solidFill>
                  <a:schemeClr val="bg1"/>
                </a:solidFill>
                <a:latin typeface="Arial Narrow" panose="020B0606020202030204" pitchFamily="34" charset="0"/>
                <a:cs typeface="Arial" panose="020B0604020202020204" pitchFamily="34" charset="0"/>
              </a:rPr>
              <a:t>RAPPORT </a:t>
            </a:r>
            <a:br>
              <a:rPr lang="fr-FR" sz="3600" b="1" dirty="0">
                <a:solidFill>
                  <a:schemeClr val="bg1"/>
                </a:solidFill>
                <a:latin typeface="Arial Narrow" panose="020B0606020202030204" pitchFamily="34" charset="0"/>
                <a:cs typeface="Arial" panose="020B0604020202020204" pitchFamily="34" charset="0"/>
              </a:rPr>
            </a:br>
            <a:r>
              <a:rPr lang="fr-FR" sz="3600" b="1" dirty="0">
                <a:solidFill>
                  <a:schemeClr val="bg1"/>
                </a:solidFill>
                <a:latin typeface="Arial Narrow" panose="020B0606020202030204" pitchFamily="34" charset="0"/>
                <a:cs typeface="Arial" panose="020B0604020202020204" pitchFamily="34" charset="0"/>
              </a:rPr>
              <a:t>FINANCIER</a:t>
            </a:r>
            <a:br>
              <a:rPr lang="fr-FR" sz="3600" b="1" dirty="0">
                <a:solidFill>
                  <a:schemeClr val="bg1"/>
                </a:solidFill>
                <a:latin typeface="Arial Narrow" panose="020B0606020202030204" pitchFamily="34" charset="0"/>
                <a:cs typeface="Arial" panose="020B0604020202020204" pitchFamily="34" charset="0"/>
              </a:rPr>
            </a:br>
            <a:r>
              <a:rPr lang="fr-FR" sz="2000" dirty="0">
                <a:solidFill>
                  <a:schemeClr val="bg1"/>
                </a:solidFill>
                <a:latin typeface="Arial Narrow" panose="020B0606020202030204" pitchFamily="34" charset="0"/>
                <a:cs typeface="Arial" panose="020B0604020202020204" pitchFamily="34" charset="0"/>
              </a:rPr>
              <a:t>Marc WEILER</a:t>
            </a:r>
            <a:br>
              <a:rPr lang="fr-FR" sz="2000" dirty="0">
                <a:solidFill>
                  <a:schemeClr val="bg1"/>
                </a:solidFill>
                <a:latin typeface="Arial Narrow" panose="020B0606020202030204" pitchFamily="34" charset="0"/>
                <a:cs typeface="Arial" panose="020B0604020202020204" pitchFamily="34" charset="0"/>
              </a:rPr>
            </a:br>
            <a:r>
              <a:rPr lang="fr-FR" sz="1800" dirty="0">
                <a:solidFill>
                  <a:schemeClr val="bg1"/>
                </a:solidFill>
                <a:latin typeface="Arial Narrow" panose="020B0606020202030204" pitchFamily="34" charset="0"/>
                <a:cs typeface="Arial" panose="020B0604020202020204" pitchFamily="34" charset="0"/>
              </a:rPr>
              <a:t>Trésorier</a:t>
            </a:r>
            <a:endParaRPr lang="fr-FR" sz="4000" dirty="0">
              <a:latin typeface="Arial Narrow" panose="020B0606020202030204" pitchFamily="34" charset="0"/>
              <a:cs typeface="Arial" panose="020B0604020202020204" pitchFamily="34" charset="0"/>
            </a:endParaRPr>
          </a:p>
        </p:txBody>
      </p:sp>
      <p:sp>
        <p:nvSpPr>
          <p:cNvPr id="3" name="Sous-titre 2"/>
          <p:cNvSpPr>
            <a:spLocks noGrp="1"/>
          </p:cNvSpPr>
          <p:nvPr>
            <p:ph type="subTitle" idx="1"/>
          </p:nvPr>
        </p:nvSpPr>
        <p:spPr>
          <a:xfrm>
            <a:off x="-3280251" y="4675461"/>
            <a:ext cx="6381074" cy="869520"/>
          </a:xfrm>
        </p:spPr>
        <p:txBody>
          <a:bodyPr>
            <a:normAutofit/>
          </a:bodyPr>
          <a:lstStyle/>
          <a:p>
            <a:pPr algn="r"/>
            <a:r>
              <a:rPr lang="fr-FR" sz="4300" dirty="0">
                <a:solidFill>
                  <a:srgbClr val="D0B02A"/>
                </a:solidFill>
                <a:latin typeface="Arial Black" panose="020B0A04020102020204" pitchFamily="34" charset="0"/>
                <a:cs typeface="Arial" panose="020B0604020202020204" pitchFamily="34" charset="0"/>
              </a:rPr>
              <a:t>2019</a:t>
            </a:r>
          </a:p>
          <a:p>
            <a:endParaRPr lang="fr-FR"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8" name="Espace réservé du numéro de diapositive 7"/>
          <p:cNvSpPr>
            <a:spLocks noGrp="1"/>
          </p:cNvSpPr>
          <p:nvPr>
            <p:ph type="sldNum" sz="quarter" idx="12"/>
          </p:nvPr>
        </p:nvSpPr>
        <p:spPr/>
        <p:txBody>
          <a:bodyPr/>
          <a:lstStyle/>
          <a:p>
            <a:fld id="{EF0C36C4-21FD-4EAB-BD22-171DEA5434D5}" type="slidenum">
              <a:rPr lang="fr-FR" smtClean="0"/>
              <a:pPr/>
              <a:t>36</a:t>
            </a:fld>
            <a:endParaRPr lang="fr-FR"/>
          </a:p>
        </p:txBody>
      </p:sp>
    </p:spTree>
    <p:extLst>
      <p:ext uri="{BB962C8B-B14F-4D97-AF65-F5344CB8AC3E}">
        <p14:creationId xmlns:p14="http://schemas.microsoft.com/office/powerpoint/2010/main" val="733790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
          <p:cNvPicPr>
            <a:picLocks/>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2B6A2710-BE29-44E8-B044-E69821EEE12E}" type="slidenum">
              <a:rPr lang="fr-FR" smtClean="0"/>
              <a:pPr>
                <a:defRPr/>
              </a:pPr>
              <a:t>37</a:t>
            </a:fld>
            <a:endParaRPr 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1"/>
          <p:cNvPicPr>
            <a:picLocks/>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5123" name="ZoneTexte 1"/>
          <p:cNvSpPr txBox="1">
            <a:spLocks noChangeArrowheads="1"/>
          </p:cNvSpPr>
          <p:nvPr/>
        </p:nvSpPr>
        <p:spPr bwMode="auto">
          <a:xfrm>
            <a:off x="197644" y="6453187"/>
            <a:ext cx="8802291" cy="300038"/>
          </a:xfrm>
          <a:prstGeom prst="rect">
            <a:avLst/>
          </a:prstGeom>
          <a:noFill/>
          <a:ln w="9525">
            <a:noFill/>
            <a:miter lim="800000"/>
            <a:headEnd/>
            <a:tailEnd/>
          </a:ln>
        </p:spPr>
        <p:txBody>
          <a:bodyPr lIns="68580" tIns="34290" rIns="68580" bIns="34290">
            <a:spAutoFit/>
          </a:bodyPr>
          <a:lstStyle/>
          <a:p>
            <a:r>
              <a:rPr lang="fr-FR" sz="1500" b="1" dirty="0">
                <a:solidFill>
                  <a:srgbClr val="FF0000"/>
                </a:solidFill>
              </a:rPr>
              <a:t>COMPTES FINANCIERS  2019 – Association FIGEACTEURS – Agitateur de Territoire</a:t>
            </a:r>
          </a:p>
        </p:txBody>
      </p:sp>
      <p:sp>
        <p:nvSpPr>
          <p:cNvPr id="4" name="Espace réservé du numéro de diapositive 3"/>
          <p:cNvSpPr>
            <a:spLocks noGrp="1"/>
          </p:cNvSpPr>
          <p:nvPr>
            <p:ph type="sldNum" sz="quarter" idx="12"/>
          </p:nvPr>
        </p:nvSpPr>
        <p:spPr/>
        <p:txBody>
          <a:bodyPr/>
          <a:lstStyle/>
          <a:p>
            <a:pPr>
              <a:defRPr/>
            </a:pPr>
            <a:fld id="{B8C93910-F2BE-4FD2-8849-13AA2765EC83}" type="slidenum">
              <a:rPr lang="fr-FR" smtClean="0"/>
              <a:pPr>
                <a:defRPr/>
              </a:pPr>
              <a:t>38</a:t>
            </a:fld>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1"/>
          <p:cNvPicPr>
            <a:picLocks/>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6147" name="ZoneTexte 2"/>
          <p:cNvSpPr txBox="1">
            <a:spLocks noChangeArrowheads="1"/>
          </p:cNvSpPr>
          <p:nvPr/>
        </p:nvSpPr>
        <p:spPr bwMode="auto">
          <a:xfrm>
            <a:off x="197644" y="6453187"/>
            <a:ext cx="8802291" cy="300038"/>
          </a:xfrm>
          <a:prstGeom prst="rect">
            <a:avLst/>
          </a:prstGeom>
          <a:noFill/>
          <a:ln w="9525">
            <a:noFill/>
            <a:miter lim="800000"/>
            <a:headEnd/>
            <a:tailEnd/>
          </a:ln>
        </p:spPr>
        <p:txBody>
          <a:bodyPr lIns="68580" tIns="34290" rIns="68580" bIns="34290">
            <a:spAutoFit/>
          </a:bodyPr>
          <a:lstStyle/>
          <a:p>
            <a:r>
              <a:rPr lang="fr-FR" sz="1500" b="1" dirty="0">
                <a:solidFill>
                  <a:srgbClr val="FF0000"/>
                </a:solidFill>
              </a:rPr>
              <a:t>COMPTES FINANCIERS  2019 – Association FIGEACTEURS – Agitateur de Territoire</a:t>
            </a:r>
          </a:p>
        </p:txBody>
      </p:sp>
      <p:sp>
        <p:nvSpPr>
          <p:cNvPr id="4" name="Espace réservé du numéro de diapositive 3"/>
          <p:cNvSpPr>
            <a:spLocks noGrp="1"/>
          </p:cNvSpPr>
          <p:nvPr>
            <p:ph type="sldNum" sz="quarter" idx="12"/>
          </p:nvPr>
        </p:nvSpPr>
        <p:spPr/>
        <p:txBody>
          <a:bodyPr/>
          <a:lstStyle/>
          <a:p>
            <a:pPr>
              <a:defRPr/>
            </a:pPr>
            <a:fld id="{B8C93910-F2BE-4FD2-8849-13AA2765EC83}" type="slidenum">
              <a:rPr lang="fr-FR" smtClean="0"/>
              <a:pPr>
                <a:defRPr/>
              </a:pPr>
              <a:t>39</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4E506F-08DB-4609-AA96-5DA3015163B3}"/>
              </a:ext>
            </a:extLst>
          </p:cNvPr>
          <p:cNvSpPr/>
          <p:nvPr/>
        </p:nvSpPr>
        <p:spPr>
          <a:xfrm>
            <a:off x="683569" y="381791"/>
            <a:ext cx="2232247" cy="1446550"/>
          </a:xfrm>
          <a:prstGeom prst="rect">
            <a:avLst/>
          </a:prstGeom>
        </p:spPr>
        <p:txBody>
          <a:bodyPr wrap="square">
            <a:spAutoFit/>
          </a:bodyPr>
          <a:lstStyle/>
          <a:p>
            <a:pPr defTabSz="720000"/>
            <a:r>
              <a:rPr lang="fr-FR" sz="8800" b="1" dirty="0">
                <a:solidFill>
                  <a:srgbClr val="C00000"/>
                </a:solidFill>
                <a:latin typeface="Arial Narrow" panose="020B0606020202030204" pitchFamily="34" charset="0"/>
              </a:rPr>
              <a:t>2019</a:t>
            </a:r>
          </a:p>
        </p:txBody>
      </p:sp>
      <p:cxnSp>
        <p:nvCxnSpPr>
          <p:cNvPr id="26" name="Connecteur : en angle 25">
            <a:extLst>
              <a:ext uri="{FF2B5EF4-FFF2-40B4-BE49-F238E27FC236}">
                <a16:creationId xmlns:a16="http://schemas.microsoft.com/office/drawing/2014/main" id="{548AFAA8-F3E0-49E6-963A-9F9196998211}"/>
              </a:ext>
            </a:extLst>
          </p:cNvPr>
          <p:cNvCxnSpPr>
            <a:cxnSpLocks/>
          </p:cNvCxnSpPr>
          <p:nvPr/>
        </p:nvCxnSpPr>
        <p:spPr>
          <a:xfrm>
            <a:off x="-1260648" y="2490751"/>
            <a:ext cx="3995190" cy="3732160"/>
          </a:xfrm>
          <a:prstGeom prst="bentConnector3">
            <a:avLst/>
          </a:prstGeom>
          <a:ln w="3810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ACEBCEB-84D3-4FD1-9FCB-61ED8F7F2593}"/>
              </a:ext>
            </a:extLst>
          </p:cNvPr>
          <p:cNvSpPr/>
          <p:nvPr/>
        </p:nvSpPr>
        <p:spPr>
          <a:xfrm>
            <a:off x="660870" y="1515953"/>
            <a:ext cx="2321630" cy="707886"/>
          </a:xfrm>
          <a:prstGeom prst="rect">
            <a:avLst/>
          </a:prstGeom>
        </p:spPr>
        <p:txBody>
          <a:bodyPr wrap="square">
            <a:spAutoFit/>
          </a:bodyPr>
          <a:lstStyle/>
          <a:p>
            <a:pPr defTabSz="720000"/>
            <a:r>
              <a:rPr lang="fr-FR" sz="4000" b="1" dirty="0">
                <a:latin typeface="Arial Narrow" panose="020B0606020202030204" pitchFamily="34" charset="0"/>
              </a:rPr>
              <a:t>en chiffres</a:t>
            </a:r>
            <a:endParaRPr lang="fr-FR" sz="4000" dirty="0"/>
          </a:p>
        </p:txBody>
      </p:sp>
      <p:sp>
        <p:nvSpPr>
          <p:cNvPr id="9" name="Rectangle 8">
            <a:extLst>
              <a:ext uri="{FF2B5EF4-FFF2-40B4-BE49-F238E27FC236}">
                <a16:creationId xmlns:a16="http://schemas.microsoft.com/office/drawing/2014/main" id="{41B04FBD-B2E6-4611-A545-868E0F3255B7}"/>
              </a:ext>
            </a:extLst>
          </p:cNvPr>
          <p:cNvSpPr/>
          <p:nvPr/>
        </p:nvSpPr>
        <p:spPr>
          <a:xfrm>
            <a:off x="976320" y="3249431"/>
            <a:ext cx="1817575" cy="830997"/>
          </a:xfrm>
          <a:prstGeom prst="rect">
            <a:avLst/>
          </a:prstGeom>
        </p:spPr>
        <p:txBody>
          <a:bodyPr wrap="square">
            <a:spAutoFit/>
          </a:bodyPr>
          <a:lstStyle/>
          <a:p>
            <a:pPr algn="ctr" defTabSz="720000"/>
            <a:r>
              <a:rPr lang="fr-FR" sz="2400" b="1" dirty="0">
                <a:latin typeface="Arial Narrow" panose="020B0606020202030204" pitchFamily="34" charset="0"/>
              </a:rPr>
              <a:t>Adhérents depuis 2015</a:t>
            </a:r>
            <a:endParaRPr lang="fr-FR" sz="2400" b="1" dirty="0"/>
          </a:p>
        </p:txBody>
      </p:sp>
      <p:sp>
        <p:nvSpPr>
          <p:cNvPr id="10" name="Rectangle 9">
            <a:extLst>
              <a:ext uri="{FF2B5EF4-FFF2-40B4-BE49-F238E27FC236}">
                <a16:creationId xmlns:a16="http://schemas.microsoft.com/office/drawing/2014/main" id="{55B3197E-5CB9-459C-AC47-CD466176AD3F}"/>
              </a:ext>
            </a:extLst>
          </p:cNvPr>
          <p:cNvSpPr/>
          <p:nvPr/>
        </p:nvSpPr>
        <p:spPr>
          <a:xfrm>
            <a:off x="1537722" y="5176471"/>
            <a:ext cx="1926842" cy="677108"/>
          </a:xfrm>
          <a:prstGeom prst="rect">
            <a:avLst/>
          </a:prstGeom>
        </p:spPr>
        <p:txBody>
          <a:bodyPr wrap="square">
            <a:spAutoFit/>
          </a:bodyPr>
          <a:lstStyle/>
          <a:p>
            <a:pPr algn="ctr" defTabSz="720000"/>
            <a:r>
              <a:rPr lang="fr-FR" sz="2000" b="1" dirty="0">
                <a:latin typeface="Arial Narrow" panose="020B0606020202030204" pitchFamily="34" charset="0"/>
              </a:rPr>
              <a:t>Projets collectifs </a:t>
            </a:r>
            <a:r>
              <a:rPr lang="fr-FR" dirty="0">
                <a:latin typeface="Arial Narrow" panose="020B0606020202030204" pitchFamily="34" charset="0"/>
              </a:rPr>
              <a:t>accompagnés</a:t>
            </a:r>
            <a:endParaRPr lang="fr-FR" sz="2400" dirty="0"/>
          </a:p>
        </p:txBody>
      </p:sp>
      <p:sp>
        <p:nvSpPr>
          <p:cNvPr id="11" name="Rectangle 10">
            <a:extLst>
              <a:ext uri="{FF2B5EF4-FFF2-40B4-BE49-F238E27FC236}">
                <a16:creationId xmlns:a16="http://schemas.microsoft.com/office/drawing/2014/main" id="{35693427-A579-4099-8ADB-A47F5E3DA99A}"/>
              </a:ext>
            </a:extLst>
          </p:cNvPr>
          <p:cNvSpPr/>
          <p:nvPr/>
        </p:nvSpPr>
        <p:spPr>
          <a:xfrm>
            <a:off x="3410971" y="3563695"/>
            <a:ext cx="2880320" cy="707886"/>
          </a:xfrm>
          <a:prstGeom prst="rect">
            <a:avLst/>
          </a:prstGeom>
        </p:spPr>
        <p:txBody>
          <a:bodyPr wrap="square">
            <a:spAutoFit/>
          </a:bodyPr>
          <a:lstStyle/>
          <a:p>
            <a:pPr algn="ctr" defTabSz="720000"/>
            <a:r>
              <a:rPr lang="fr-FR" sz="2400" b="1" dirty="0">
                <a:latin typeface="Arial Narrow" panose="020B0606020202030204" pitchFamily="34" charset="0"/>
              </a:rPr>
              <a:t>Personnes mobilisées </a:t>
            </a:r>
            <a:r>
              <a:rPr lang="fr-FR" sz="1600" dirty="0">
                <a:latin typeface="Arial Narrow" panose="020B0606020202030204" pitchFamily="34" charset="0"/>
              </a:rPr>
              <a:t>lors des évènements Figeacteurs</a:t>
            </a:r>
            <a:endParaRPr lang="fr-FR" sz="2400" dirty="0"/>
          </a:p>
        </p:txBody>
      </p:sp>
      <p:sp>
        <p:nvSpPr>
          <p:cNvPr id="12" name="Rectangle 11">
            <a:extLst>
              <a:ext uri="{FF2B5EF4-FFF2-40B4-BE49-F238E27FC236}">
                <a16:creationId xmlns:a16="http://schemas.microsoft.com/office/drawing/2014/main" id="{0AAA2B59-B557-43D6-9757-4AA1511F715B}"/>
              </a:ext>
            </a:extLst>
          </p:cNvPr>
          <p:cNvSpPr/>
          <p:nvPr/>
        </p:nvSpPr>
        <p:spPr>
          <a:xfrm>
            <a:off x="4227651" y="5787147"/>
            <a:ext cx="1777503" cy="461665"/>
          </a:xfrm>
          <a:prstGeom prst="rect">
            <a:avLst/>
          </a:prstGeom>
        </p:spPr>
        <p:txBody>
          <a:bodyPr wrap="square">
            <a:spAutoFit/>
          </a:bodyPr>
          <a:lstStyle/>
          <a:p>
            <a:pPr defTabSz="720000"/>
            <a:r>
              <a:rPr lang="fr-FR" sz="2400" b="1" dirty="0">
                <a:latin typeface="Arial Narrow" panose="020B0606020202030204" pitchFamily="34" charset="0"/>
              </a:rPr>
              <a:t>Co-</a:t>
            </a:r>
            <a:r>
              <a:rPr lang="fr-FR" sz="2400" b="1" dirty="0" err="1">
                <a:latin typeface="Arial Narrow" panose="020B0606020202030204" pitchFamily="34" charset="0"/>
              </a:rPr>
              <a:t>workers</a:t>
            </a:r>
            <a:endParaRPr lang="fr-FR" sz="2400" b="1" dirty="0"/>
          </a:p>
        </p:txBody>
      </p:sp>
      <p:sp>
        <p:nvSpPr>
          <p:cNvPr id="13" name="Rectangle 12">
            <a:extLst>
              <a:ext uri="{FF2B5EF4-FFF2-40B4-BE49-F238E27FC236}">
                <a16:creationId xmlns:a16="http://schemas.microsoft.com/office/drawing/2014/main" id="{211B5DC1-A23C-4E40-9C73-5E7BE9E18A62}"/>
              </a:ext>
            </a:extLst>
          </p:cNvPr>
          <p:cNvSpPr/>
          <p:nvPr/>
        </p:nvSpPr>
        <p:spPr>
          <a:xfrm>
            <a:off x="6812317" y="1975623"/>
            <a:ext cx="1777502" cy="707886"/>
          </a:xfrm>
          <a:prstGeom prst="rect">
            <a:avLst/>
          </a:prstGeom>
        </p:spPr>
        <p:txBody>
          <a:bodyPr wrap="square">
            <a:spAutoFit/>
          </a:bodyPr>
          <a:lstStyle/>
          <a:p>
            <a:pPr algn="ctr" defTabSz="720000"/>
            <a:r>
              <a:rPr lang="fr-FR" sz="2400" b="1" dirty="0">
                <a:latin typeface="Arial Narrow" panose="020B0606020202030204" pitchFamily="34" charset="0"/>
              </a:rPr>
              <a:t>Labellisation</a:t>
            </a:r>
          </a:p>
          <a:p>
            <a:pPr algn="ctr" defTabSz="720000"/>
            <a:r>
              <a:rPr lang="fr-FR" sz="1600" dirty="0">
                <a:latin typeface="Arial Narrow" panose="020B0606020202030204" pitchFamily="34" charset="0"/>
              </a:rPr>
              <a:t>FRENCH IMPACT</a:t>
            </a:r>
            <a:endParaRPr lang="fr-FR" sz="1600" dirty="0"/>
          </a:p>
        </p:txBody>
      </p:sp>
      <p:sp>
        <p:nvSpPr>
          <p:cNvPr id="14" name="Rectangle 13">
            <a:extLst>
              <a:ext uri="{FF2B5EF4-FFF2-40B4-BE49-F238E27FC236}">
                <a16:creationId xmlns:a16="http://schemas.microsoft.com/office/drawing/2014/main" id="{E73F93ED-CAAD-49C7-BBD8-0326A22B50B0}"/>
              </a:ext>
            </a:extLst>
          </p:cNvPr>
          <p:cNvSpPr/>
          <p:nvPr/>
        </p:nvSpPr>
        <p:spPr>
          <a:xfrm>
            <a:off x="7308304" y="1025441"/>
            <a:ext cx="720080" cy="1323439"/>
          </a:xfrm>
          <a:prstGeom prst="rect">
            <a:avLst/>
          </a:prstGeom>
        </p:spPr>
        <p:txBody>
          <a:bodyPr wrap="square">
            <a:spAutoFit/>
          </a:bodyPr>
          <a:lstStyle/>
          <a:p>
            <a:pPr defTabSz="720000"/>
            <a:r>
              <a:rPr lang="fr-FR" sz="8000" b="1" dirty="0">
                <a:solidFill>
                  <a:srgbClr val="D0B02A"/>
                </a:solidFill>
                <a:latin typeface="Angie BlackOpen" pitchFamily="50" charset="0"/>
              </a:rPr>
              <a:t>1</a:t>
            </a:r>
          </a:p>
        </p:txBody>
      </p:sp>
      <p:cxnSp>
        <p:nvCxnSpPr>
          <p:cNvPr id="6" name="Connecteur droit 5">
            <a:extLst>
              <a:ext uri="{FF2B5EF4-FFF2-40B4-BE49-F238E27FC236}">
                <a16:creationId xmlns:a16="http://schemas.microsoft.com/office/drawing/2014/main" id="{0A3FE092-B167-4FD5-842D-CDDAF3E4853A}"/>
              </a:ext>
            </a:extLst>
          </p:cNvPr>
          <p:cNvCxnSpPr>
            <a:cxnSpLocks/>
          </p:cNvCxnSpPr>
          <p:nvPr/>
        </p:nvCxnSpPr>
        <p:spPr>
          <a:xfrm>
            <a:off x="3157902" y="1988840"/>
            <a:ext cx="3294993" cy="0"/>
          </a:xfrm>
          <a:prstGeom prst="line">
            <a:avLst/>
          </a:prstGeom>
          <a:ln w="28575">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0A455BCD-9CAE-48ED-85E6-5BD44D27C47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67720" y="2736024"/>
            <a:ext cx="1466697" cy="517744"/>
          </a:xfrm>
          <a:prstGeom prst="rect">
            <a:avLst/>
          </a:prstGeom>
        </p:spPr>
      </p:pic>
      <p:pic>
        <p:nvPicPr>
          <p:cNvPr id="20" name="Image 19">
            <a:extLst>
              <a:ext uri="{FF2B5EF4-FFF2-40B4-BE49-F238E27FC236}">
                <a16:creationId xmlns:a16="http://schemas.microsoft.com/office/drawing/2014/main" id="{C60948D3-D489-4389-B994-99F0CFACF24B}"/>
              </a:ext>
            </a:extLst>
          </p:cNvPr>
          <p:cNvPicPr>
            <a:picLocks noChangeAspect="1"/>
          </p:cNvPicPr>
          <p:nvPr/>
        </p:nvPicPr>
        <p:blipFill rotWithShape="1">
          <a:blip r:embed="rId4" cstate="screen">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6486117" y="3429000"/>
            <a:ext cx="1974315" cy="2996952"/>
          </a:xfrm>
          <a:prstGeom prst="rect">
            <a:avLst/>
          </a:prstGeom>
        </p:spPr>
      </p:pic>
      <p:sp>
        <p:nvSpPr>
          <p:cNvPr id="15" name="Rectangle 14">
            <a:extLst>
              <a:ext uri="{FF2B5EF4-FFF2-40B4-BE49-F238E27FC236}">
                <a16:creationId xmlns:a16="http://schemas.microsoft.com/office/drawing/2014/main" id="{CD15F8F6-DADE-49B2-8A7B-D5A5D555246B}"/>
              </a:ext>
            </a:extLst>
          </p:cNvPr>
          <p:cNvSpPr/>
          <p:nvPr/>
        </p:nvSpPr>
        <p:spPr>
          <a:xfrm>
            <a:off x="3430566" y="2513204"/>
            <a:ext cx="2672983" cy="1323439"/>
          </a:xfrm>
          <a:prstGeom prst="rect">
            <a:avLst/>
          </a:prstGeom>
        </p:spPr>
        <p:txBody>
          <a:bodyPr wrap="square">
            <a:spAutoFit/>
          </a:bodyPr>
          <a:lstStyle/>
          <a:p>
            <a:pPr defTabSz="720000"/>
            <a:r>
              <a:rPr lang="fr-FR" sz="8000" b="1" dirty="0">
                <a:solidFill>
                  <a:srgbClr val="D0B02A"/>
                </a:solidFill>
                <a:latin typeface="Angie BlackOpen" pitchFamily="50" charset="0"/>
              </a:rPr>
              <a:t>+300</a:t>
            </a:r>
          </a:p>
        </p:txBody>
      </p:sp>
      <p:sp>
        <p:nvSpPr>
          <p:cNvPr id="16" name="Rectangle 15">
            <a:extLst>
              <a:ext uri="{FF2B5EF4-FFF2-40B4-BE49-F238E27FC236}">
                <a16:creationId xmlns:a16="http://schemas.microsoft.com/office/drawing/2014/main" id="{C20CEFD8-719F-4E53-BB16-6C039C0606F2}"/>
              </a:ext>
            </a:extLst>
          </p:cNvPr>
          <p:cNvSpPr/>
          <p:nvPr/>
        </p:nvSpPr>
        <p:spPr>
          <a:xfrm>
            <a:off x="917914" y="2255753"/>
            <a:ext cx="2368868" cy="1323439"/>
          </a:xfrm>
          <a:prstGeom prst="rect">
            <a:avLst/>
          </a:prstGeom>
        </p:spPr>
        <p:txBody>
          <a:bodyPr wrap="square">
            <a:spAutoFit/>
          </a:bodyPr>
          <a:lstStyle/>
          <a:p>
            <a:pPr defTabSz="720000"/>
            <a:r>
              <a:rPr lang="fr-FR" sz="8000" b="1" dirty="0">
                <a:solidFill>
                  <a:srgbClr val="D0B02A"/>
                </a:solidFill>
                <a:latin typeface="Angie BlackOpen" pitchFamily="50" charset="0"/>
              </a:rPr>
              <a:t>210</a:t>
            </a:r>
          </a:p>
        </p:txBody>
      </p:sp>
      <p:sp>
        <p:nvSpPr>
          <p:cNvPr id="17" name="Rectangle 16">
            <a:extLst>
              <a:ext uri="{FF2B5EF4-FFF2-40B4-BE49-F238E27FC236}">
                <a16:creationId xmlns:a16="http://schemas.microsoft.com/office/drawing/2014/main" id="{268973E9-CA2C-4616-BA1F-66E4D63E57A6}"/>
              </a:ext>
            </a:extLst>
          </p:cNvPr>
          <p:cNvSpPr/>
          <p:nvPr/>
        </p:nvSpPr>
        <p:spPr>
          <a:xfrm>
            <a:off x="2076033" y="4143897"/>
            <a:ext cx="1142072" cy="1323439"/>
          </a:xfrm>
          <a:prstGeom prst="rect">
            <a:avLst/>
          </a:prstGeom>
        </p:spPr>
        <p:txBody>
          <a:bodyPr wrap="square">
            <a:spAutoFit/>
          </a:bodyPr>
          <a:lstStyle/>
          <a:p>
            <a:pPr defTabSz="720000"/>
            <a:r>
              <a:rPr lang="fr-FR" sz="8000" b="1" dirty="0">
                <a:solidFill>
                  <a:srgbClr val="D0B02A"/>
                </a:solidFill>
                <a:latin typeface="Angie BlackOpen" pitchFamily="50" charset="0"/>
              </a:rPr>
              <a:t>7</a:t>
            </a:r>
          </a:p>
        </p:txBody>
      </p:sp>
      <p:sp>
        <p:nvSpPr>
          <p:cNvPr id="19" name="Rectangle 18">
            <a:extLst>
              <a:ext uri="{FF2B5EF4-FFF2-40B4-BE49-F238E27FC236}">
                <a16:creationId xmlns:a16="http://schemas.microsoft.com/office/drawing/2014/main" id="{95A5AAD4-8A79-43EE-AF81-38680AC76FDA}"/>
              </a:ext>
            </a:extLst>
          </p:cNvPr>
          <p:cNvSpPr/>
          <p:nvPr/>
        </p:nvSpPr>
        <p:spPr>
          <a:xfrm>
            <a:off x="4658041" y="4725144"/>
            <a:ext cx="1197885" cy="1323439"/>
          </a:xfrm>
          <a:prstGeom prst="rect">
            <a:avLst/>
          </a:prstGeom>
        </p:spPr>
        <p:txBody>
          <a:bodyPr wrap="square">
            <a:spAutoFit/>
          </a:bodyPr>
          <a:lstStyle/>
          <a:p>
            <a:pPr defTabSz="720000"/>
            <a:r>
              <a:rPr lang="fr-FR" sz="8000" b="1" dirty="0">
                <a:solidFill>
                  <a:srgbClr val="D0B02A"/>
                </a:solidFill>
                <a:latin typeface="Angie BlackOpen" pitchFamily="50" charset="0"/>
              </a:rPr>
              <a:t>8</a:t>
            </a:r>
          </a:p>
        </p:txBody>
      </p:sp>
      <p:sp>
        <p:nvSpPr>
          <p:cNvPr id="21" name="Espace réservé du numéro de diapositive 20"/>
          <p:cNvSpPr>
            <a:spLocks noGrp="1"/>
          </p:cNvSpPr>
          <p:nvPr>
            <p:ph type="sldNum" sz="quarter" idx="12"/>
          </p:nvPr>
        </p:nvSpPr>
        <p:spPr/>
        <p:txBody>
          <a:bodyPr/>
          <a:lstStyle/>
          <a:p>
            <a:fld id="{EF0C36C4-21FD-4EAB-BD22-171DEA5434D5}" type="slidenum">
              <a:rPr lang="fr-FR" smtClean="0"/>
              <a:pPr/>
              <a:t>4</a:t>
            </a:fld>
            <a:endParaRPr lang="fr-FR"/>
          </a:p>
        </p:txBody>
      </p:sp>
    </p:spTree>
    <p:extLst>
      <p:ext uri="{BB962C8B-B14F-4D97-AF65-F5344CB8AC3E}">
        <p14:creationId xmlns:p14="http://schemas.microsoft.com/office/powerpoint/2010/main" val="716386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 1"/>
          <p:cNvPicPr>
            <a:picLocks/>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3315" name="ZoneTexte 2"/>
          <p:cNvSpPr txBox="1">
            <a:spLocks noChangeArrowheads="1"/>
          </p:cNvSpPr>
          <p:nvPr/>
        </p:nvSpPr>
        <p:spPr bwMode="auto">
          <a:xfrm>
            <a:off x="197644" y="6453187"/>
            <a:ext cx="8802291" cy="300038"/>
          </a:xfrm>
          <a:prstGeom prst="rect">
            <a:avLst/>
          </a:prstGeom>
          <a:noFill/>
          <a:ln w="9525">
            <a:noFill/>
            <a:miter lim="800000"/>
            <a:headEnd/>
            <a:tailEnd/>
          </a:ln>
        </p:spPr>
        <p:txBody>
          <a:bodyPr lIns="68580" tIns="34290" rIns="68580" bIns="34290">
            <a:spAutoFit/>
          </a:bodyPr>
          <a:lstStyle/>
          <a:p>
            <a:r>
              <a:rPr lang="fr-FR" sz="1500" b="1" dirty="0">
                <a:solidFill>
                  <a:srgbClr val="FF0000"/>
                </a:solidFill>
              </a:rPr>
              <a:t>COMPTES FINANCIERS  2019 – Association FIGEACTEURS – Agitateur de Territoire</a:t>
            </a:r>
          </a:p>
        </p:txBody>
      </p:sp>
      <p:sp>
        <p:nvSpPr>
          <p:cNvPr id="4" name="Espace réservé du numéro de diapositive 3"/>
          <p:cNvSpPr>
            <a:spLocks noGrp="1"/>
          </p:cNvSpPr>
          <p:nvPr>
            <p:ph type="sldNum" sz="quarter" idx="12"/>
          </p:nvPr>
        </p:nvSpPr>
        <p:spPr/>
        <p:txBody>
          <a:bodyPr/>
          <a:lstStyle/>
          <a:p>
            <a:pPr>
              <a:defRPr/>
            </a:pPr>
            <a:fld id="{B8C93910-F2BE-4FD2-8849-13AA2765EC83}" type="slidenum">
              <a:rPr lang="fr-FR" smtClean="0"/>
              <a:pPr>
                <a:defRPr/>
              </a:pPr>
              <a:t>40</a:t>
            </a:fld>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1"/>
          <p:cNvPicPr>
            <a:picLocks/>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18435" name="ZoneTexte 2"/>
          <p:cNvSpPr txBox="1">
            <a:spLocks noChangeArrowheads="1"/>
          </p:cNvSpPr>
          <p:nvPr/>
        </p:nvSpPr>
        <p:spPr bwMode="auto">
          <a:xfrm>
            <a:off x="197644" y="6453187"/>
            <a:ext cx="8802291" cy="300038"/>
          </a:xfrm>
          <a:prstGeom prst="rect">
            <a:avLst/>
          </a:prstGeom>
          <a:noFill/>
          <a:ln w="9525">
            <a:noFill/>
            <a:miter lim="800000"/>
            <a:headEnd/>
            <a:tailEnd/>
          </a:ln>
        </p:spPr>
        <p:txBody>
          <a:bodyPr lIns="68580" tIns="34290" rIns="68580" bIns="34290">
            <a:spAutoFit/>
          </a:bodyPr>
          <a:lstStyle/>
          <a:p>
            <a:r>
              <a:rPr lang="fr-FR" sz="1500" b="1" dirty="0">
                <a:solidFill>
                  <a:srgbClr val="FF0000"/>
                </a:solidFill>
              </a:rPr>
              <a:t>COMPTES FINANCIERS  2019 – Association FIGEACTEURS – Agitateur de Territoire</a:t>
            </a:r>
          </a:p>
        </p:txBody>
      </p:sp>
      <p:sp>
        <p:nvSpPr>
          <p:cNvPr id="4" name="Espace réservé du numéro de diapositive 3"/>
          <p:cNvSpPr>
            <a:spLocks noGrp="1"/>
          </p:cNvSpPr>
          <p:nvPr>
            <p:ph type="sldNum" sz="quarter" idx="12"/>
          </p:nvPr>
        </p:nvSpPr>
        <p:spPr/>
        <p:txBody>
          <a:bodyPr/>
          <a:lstStyle/>
          <a:p>
            <a:pPr>
              <a:defRPr/>
            </a:pPr>
            <a:fld id="{B8C93910-F2BE-4FD2-8849-13AA2765EC83}" type="slidenum">
              <a:rPr lang="fr-FR" smtClean="0"/>
              <a:pPr>
                <a:defRPr/>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1"/>
          <p:cNvPicPr>
            <a:picLocks/>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3" name="Espace réservé du numéro de diapositive 2"/>
          <p:cNvSpPr>
            <a:spLocks noGrp="1"/>
          </p:cNvSpPr>
          <p:nvPr>
            <p:ph type="sldNum" sz="quarter" idx="12"/>
          </p:nvPr>
        </p:nvSpPr>
        <p:spPr/>
        <p:txBody>
          <a:bodyPr/>
          <a:lstStyle/>
          <a:p>
            <a:pPr>
              <a:defRPr/>
            </a:pPr>
            <a:fld id="{B8C93910-F2BE-4FD2-8849-13AA2765EC83}" type="slidenum">
              <a:rPr lang="fr-FR" smtClean="0"/>
              <a:pPr>
                <a:defRPr/>
              </a:pPr>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41F3141-E028-4CBA-88CF-852BC9AD53D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798" y="-1683568"/>
            <a:ext cx="9196310" cy="9784738"/>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044624" y="3367787"/>
            <a:ext cx="4085692" cy="1224136"/>
          </a:xfrm>
        </p:spPr>
        <p:txBody>
          <a:bodyPr>
            <a:normAutofit/>
          </a:bodyPr>
          <a:lstStyle/>
          <a:p>
            <a:pPr algn="r"/>
            <a:r>
              <a:rPr lang="fr-FR" sz="3100" b="1" dirty="0">
                <a:solidFill>
                  <a:schemeClr val="bg1"/>
                </a:solidFill>
                <a:latin typeface="Arial Narrow" panose="020B0606020202030204" pitchFamily="34" charset="0"/>
                <a:cs typeface="Arial" panose="020B0604020202020204" pitchFamily="34" charset="0"/>
              </a:rPr>
              <a:t>BUDGET </a:t>
            </a:r>
            <a:br>
              <a:rPr lang="fr-FR" sz="3100" b="1" dirty="0">
                <a:solidFill>
                  <a:schemeClr val="bg1"/>
                </a:solidFill>
                <a:latin typeface="Arial Narrow" panose="020B0606020202030204" pitchFamily="34" charset="0"/>
                <a:cs typeface="Arial" panose="020B0604020202020204" pitchFamily="34" charset="0"/>
              </a:rPr>
            </a:br>
            <a:r>
              <a:rPr lang="fr-FR" sz="3100" b="1" dirty="0">
                <a:solidFill>
                  <a:schemeClr val="bg1"/>
                </a:solidFill>
                <a:latin typeface="Arial Narrow" panose="020B0606020202030204" pitchFamily="34" charset="0"/>
                <a:cs typeface="Arial" panose="020B0604020202020204" pitchFamily="34" charset="0"/>
              </a:rPr>
              <a:t>PRÉVISIONNEL</a:t>
            </a:r>
            <a:br>
              <a:rPr lang="fr-FR" sz="3100" b="1" dirty="0">
                <a:solidFill>
                  <a:schemeClr val="bg1"/>
                </a:solidFill>
                <a:latin typeface="Arial Narrow" panose="020B0606020202030204" pitchFamily="34" charset="0"/>
                <a:cs typeface="Arial" panose="020B0604020202020204" pitchFamily="34" charset="0"/>
              </a:rPr>
            </a:br>
            <a:r>
              <a:rPr lang="fr-FR" sz="2000" b="1" dirty="0">
                <a:solidFill>
                  <a:schemeClr val="bg1"/>
                </a:solidFill>
                <a:latin typeface="Arial Narrow" panose="020B0606020202030204" pitchFamily="34" charset="0"/>
                <a:cs typeface="Arial" panose="020B0604020202020204" pitchFamily="34" charset="0"/>
              </a:rPr>
              <a:t>Marc Weiler, Trésorier</a:t>
            </a:r>
            <a:endParaRPr lang="fr-FR" sz="4000" dirty="0">
              <a:latin typeface="Arial Narrow" panose="020B0606020202030204" pitchFamily="34" charset="0"/>
              <a:cs typeface="Arial" panose="020B0604020202020204" pitchFamily="34" charset="0"/>
            </a:endParaRPr>
          </a:p>
        </p:txBody>
      </p:sp>
      <p:sp>
        <p:nvSpPr>
          <p:cNvPr id="3" name="Sous-titre 2"/>
          <p:cNvSpPr>
            <a:spLocks noGrp="1"/>
          </p:cNvSpPr>
          <p:nvPr>
            <p:ph type="subTitle" idx="1"/>
          </p:nvPr>
        </p:nvSpPr>
        <p:spPr>
          <a:xfrm>
            <a:off x="-3280251" y="4675461"/>
            <a:ext cx="6381074" cy="869520"/>
          </a:xfrm>
        </p:spPr>
        <p:txBody>
          <a:bodyPr>
            <a:normAutofit/>
          </a:bodyPr>
          <a:lstStyle/>
          <a:p>
            <a:pPr algn="r"/>
            <a:r>
              <a:rPr lang="fr-FR" sz="4300" dirty="0">
                <a:solidFill>
                  <a:srgbClr val="D0B02A"/>
                </a:solidFill>
                <a:latin typeface="Arial Black" panose="020B0A04020102020204" pitchFamily="34" charset="0"/>
                <a:cs typeface="Arial" panose="020B0604020202020204" pitchFamily="34" charset="0"/>
              </a:rPr>
              <a:t>2020</a:t>
            </a:r>
          </a:p>
          <a:p>
            <a:endParaRPr lang="fr-FR"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8" name="Espace réservé du numéro de diapositive 7"/>
          <p:cNvSpPr>
            <a:spLocks noGrp="1"/>
          </p:cNvSpPr>
          <p:nvPr>
            <p:ph type="sldNum" sz="quarter" idx="12"/>
          </p:nvPr>
        </p:nvSpPr>
        <p:spPr/>
        <p:txBody>
          <a:bodyPr/>
          <a:lstStyle/>
          <a:p>
            <a:fld id="{EF0C36C4-21FD-4EAB-BD22-171DEA5434D5}" type="slidenum">
              <a:rPr lang="fr-FR" smtClean="0"/>
              <a:pPr/>
              <a:t>43</a:t>
            </a:fld>
            <a:endParaRPr lang="fr-FR"/>
          </a:p>
        </p:txBody>
      </p:sp>
    </p:spTree>
    <p:extLst>
      <p:ext uri="{BB962C8B-B14F-4D97-AF65-F5344CB8AC3E}">
        <p14:creationId xmlns:p14="http://schemas.microsoft.com/office/powerpoint/2010/main" val="1288905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88640"/>
            <a:ext cx="7886700" cy="607597"/>
          </a:xfrm>
        </p:spPr>
        <p:txBody>
          <a:bodyPr>
            <a:normAutofit/>
          </a:bodyPr>
          <a:lstStyle/>
          <a:p>
            <a:pPr algn="r"/>
            <a:r>
              <a:rPr lang="fr-FR" sz="2400" dirty="0">
                <a:solidFill>
                  <a:srgbClr val="C00000"/>
                </a:solidFill>
                <a:latin typeface="Arial Narrow" panose="020B0606020202030204" pitchFamily="34" charset="0"/>
              </a:rPr>
              <a:t>Budget prévisionnel 2020</a:t>
            </a:r>
          </a:p>
        </p:txBody>
      </p:sp>
      <p:graphicFrame>
        <p:nvGraphicFramePr>
          <p:cNvPr id="9" name="Tableau 8"/>
          <p:cNvGraphicFramePr>
            <a:graphicFrameLocks noGrp="1"/>
          </p:cNvGraphicFramePr>
          <p:nvPr/>
        </p:nvGraphicFramePr>
        <p:xfrm>
          <a:off x="323528" y="980730"/>
          <a:ext cx="8424936" cy="5544609"/>
        </p:xfrm>
        <a:graphic>
          <a:graphicData uri="http://schemas.openxmlformats.org/drawingml/2006/table">
            <a:tbl>
              <a:tblPr/>
              <a:tblGrid>
                <a:gridCol w="3071766">
                  <a:extLst>
                    <a:ext uri="{9D8B030D-6E8A-4147-A177-3AD203B41FA5}">
                      <a16:colId xmlns:a16="http://schemas.microsoft.com/office/drawing/2014/main" val="20000"/>
                    </a:ext>
                  </a:extLst>
                </a:gridCol>
                <a:gridCol w="795969">
                  <a:extLst>
                    <a:ext uri="{9D8B030D-6E8A-4147-A177-3AD203B41FA5}">
                      <a16:colId xmlns:a16="http://schemas.microsoft.com/office/drawing/2014/main" val="20001"/>
                    </a:ext>
                  </a:extLst>
                </a:gridCol>
                <a:gridCol w="605384">
                  <a:extLst>
                    <a:ext uri="{9D8B030D-6E8A-4147-A177-3AD203B41FA5}">
                      <a16:colId xmlns:a16="http://schemas.microsoft.com/office/drawing/2014/main" val="20002"/>
                    </a:ext>
                  </a:extLst>
                </a:gridCol>
                <a:gridCol w="765139">
                  <a:extLst>
                    <a:ext uri="{9D8B030D-6E8A-4147-A177-3AD203B41FA5}">
                      <a16:colId xmlns:a16="http://schemas.microsoft.com/office/drawing/2014/main" val="20003"/>
                    </a:ext>
                  </a:extLst>
                </a:gridCol>
                <a:gridCol w="672650">
                  <a:extLst>
                    <a:ext uri="{9D8B030D-6E8A-4147-A177-3AD203B41FA5}">
                      <a16:colId xmlns:a16="http://schemas.microsoft.com/office/drawing/2014/main" val="20004"/>
                    </a:ext>
                  </a:extLst>
                </a:gridCol>
                <a:gridCol w="1748889">
                  <a:extLst>
                    <a:ext uri="{9D8B030D-6E8A-4147-A177-3AD203B41FA5}">
                      <a16:colId xmlns:a16="http://schemas.microsoft.com/office/drawing/2014/main" val="20005"/>
                    </a:ext>
                  </a:extLst>
                </a:gridCol>
                <a:gridCol w="765139">
                  <a:extLst>
                    <a:ext uri="{9D8B030D-6E8A-4147-A177-3AD203B41FA5}">
                      <a16:colId xmlns:a16="http://schemas.microsoft.com/office/drawing/2014/main" val="20006"/>
                    </a:ext>
                  </a:extLst>
                </a:gridCol>
              </a:tblGrid>
              <a:tr h="223208">
                <a:tc gridSpan="7">
                  <a:txBody>
                    <a:bodyPr/>
                    <a:lstStyle/>
                    <a:p>
                      <a:pPr algn="ctr" fontAlgn="b"/>
                      <a:r>
                        <a:rPr lang="fr-FR" sz="900" b="1" i="0" u="none" strike="noStrike" dirty="0">
                          <a:latin typeface="Arial"/>
                        </a:rPr>
                        <a:t>ASSOCIATION "FIGEACTEURS : LA FABRIQUE"</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23208">
                <a:tc gridSpan="7">
                  <a:txBody>
                    <a:bodyPr/>
                    <a:lstStyle/>
                    <a:p>
                      <a:pPr algn="ctr" fontAlgn="b"/>
                      <a:r>
                        <a:rPr lang="fr-FR" sz="900" b="1" i="0" u="none" strike="noStrike">
                          <a:latin typeface="Arial"/>
                        </a:rPr>
                        <a:t>BUDGET PREVISIONNEL 2020</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167407">
                <a:tc gridSpan="6">
                  <a:txBody>
                    <a:bodyPr/>
                    <a:lstStyle/>
                    <a:p>
                      <a:pPr algn="ctr" fontAlgn="b"/>
                      <a:r>
                        <a:rPr lang="fr-FR" sz="600" b="1"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6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5399">
                <a:tc>
                  <a:txBody>
                    <a:bodyPr/>
                    <a:lstStyle/>
                    <a:p>
                      <a:pPr algn="ctr" fontAlgn="ctr"/>
                      <a:r>
                        <a:rPr lang="fr-FR" sz="900" b="1" i="0" u="none" strike="noStrike">
                          <a:latin typeface="Arial"/>
                        </a:rPr>
                        <a:t>DEPENSES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fr-FR" sz="900" b="1" i="0" u="none" strike="noStrike">
                          <a:latin typeface="Arial"/>
                        </a:rPr>
                        <a:t>BUDGET 2020</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4">
                  <a:txBody>
                    <a:bodyPr/>
                    <a:lstStyle/>
                    <a:p>
                      <a:pPr algn="ctr" fontAlgn="ctr"/>
                      <a:r>
                        <a:rPr lang="fr-FR" sz="900" b="1" i="0" u="none" strike="noStrike">
                          <a:latin typeface="Arial"/>
                        </a:rPr>
                        <a:t>RECETTES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latin typeface="Arial"/>
                        </a:rPr>
                        <a:t>BUDGET 2020</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04606">
                <a:tc>
                  <a:txBody>
                    <a:bodyPr/>
                    <a:lstStyle/>
                    <a:p>
                      <a:pPr algn="l" fontAlgn="b"/>
                      <a:r>
                        <a:rPr lang="fr-FR" sz="600" b="1"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600" b="1"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endParaRPr lang="fr-FR" sz="600" b="1" i="0" u="none" strike="noStrike">
                        <a:latin typeface="Arial"/>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600" b="1" i="0" u="none" strike="noStrike">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600" b="1" i="0" u="none" strike="noStrike">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fr-FR" sz="600" b="1" i="0" u="none" strike="noStrike">
                        <a:latin typeface="Times New Roman"/>
                      </a:endParaRPr>
                    </a:p>
                  </a:txBody>
                  <a:tcPr marL="0" marR="0" marT="0" marB="0" anchor="b">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446416">
                <a:tc>
                  <a:txBody>
                    <a:bodyPr/>
                    <a:lstStyle/>
                    <a:p>
                      <a:pPr algn="l" fontAlgn="ctr"/>
                      <a:r>
                        <a:rPr lang="fr-FR" sz="800" b="1" i="0" u="none" strike="noStrike">
                          <a:latin typeface="Arial"/>
                        </a:rPr>
                        <a:t>CHARGES EXTERNES</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r" fontAlgn="ctr"/>
                      <a:r>
                        <a:rPr lang="fr-FR" sz="800" b="1" i="0" u="none" strike="noStrike">
                          <a:latin typeface="Arial"/>
                        </a:rPr>
                        <a:t>220 812</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99CCFF"/>
                    </a:solidFill>
                  </a:tcPr>
                </a:tc>
                <a:tc gridSpan="4">
                  <a:txBody>
                    <a:bodyPr/>
                    <a:lstStyle/>
                    <a:p>
                      <a:pPr algn="l" fontAlgn="ctr"/>
                      <a:r>
                        <a:rPr lang="fr-FR" sz="800" b="1" i="0" u="none" strike="noStrike">
                          <a:latin typeface="Arial"/>
                        </a:rPr>
                        <a:t> 74 - Dotations, subventions et</a:t>
                      </a:r>
                      <a:br>
                        <a:rPr lang="fr-FR" sz="800" b="1" i="0" u="none" strike="noStrike">
                          <a:latin typeface="Arial"/>
                        </a:rPr>
                      </a:br>
                      <a:r>
                        <a:rPr lang="fr-FR" sz="800" b="1" i="0" u="none" strike="noStrike">
                          <a:latin typeface="Arial"/>
                        </a:rPr>
                        <a:t>        participations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ctr"/>
                      <a:r>
                        <a:rPr lang="fr-FR" sz="800" b="1" i="0" u="none" strike="noStrike">
                          <a:latin typeface="Arial"/>
                        </a:rPr>
                        <a:t>386 179</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10005"/>
                  </a:ext>
                </a:extLst>
              </a:tr>
              <a:tr h="186254">
                <a:tc>
                  <a:txBody>
                    <a:bodyPr/>
                    <a:lstStyle/>
                    <a:p>
                      <a:pPr algn="l" fontAlgn="ctr"/>
                      <a:r>
                        <a:rPr lang="fr-FR" sz="800" b="1" i="0" u="none" strike="noStrike">
                          <a:latin typeface="Arial"/>
                        </a:rPr>
                        <a:t>  60 - ACHATS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CFFFF"/>
                    </a:solidFill>
                  </a:tcPr>
                </a:tc>
                <a:tc>
                  <a:txBody>
                    <a:bodyPr/>
                    <a:lstStyle/>
                    <a:p>
                      <a:pPr algn="r" fontAlgn="ctr"/>
                      <a:r>
                        <a:rPr lang="fr-FR" sz="800" b="1" i="0" u="none" strike="noStrike">
                          <a:latin typeface="Arial"/>
                        </a:rPr>
                        <a:t>8 500</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3447">
                <a:tc>
                  <a:txBody>
                    <a:bodyPr/>
                    <a:lstStyle/>
                    <a:p>
                      <a:pPr algn="l" fontAlgn="t"/>
                      <a:r>
                        <a:rPr lang="fr-FR" sz="600" b="0" i="0" u="none" strike="noStrike">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ctr"/>
                      <a:r>
                        <a:rPr lang="fr-FR" sz="800" b="1" i="0" u="none" strike="noStrike">
                          <a:latin typeface="Arial"/>
                        </a:rPr>
                        <a:t> 75 - AUTRES PRODUITS DE GESTION COURANTE</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b"/>
                      <a:r>
                        <a:rPr lang="fr-FR" sz="800" b="1" i="0" u="none" strike="noStrike">
                          <a:latin typeface="Arial"/>
                        </a:rPr>
                        <a:t>8 000</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10007"/>
                  </a:ext>
                </a:extLst>
              </a:tr>
              <a:tr h="186254">
                <a:tc>
                  <a:txBody>
                    <a:bodyPr/>
                    <a:lstStyle/>
                    <a:p>
                      <a:pPr algn="l" fontAlgn="ctr"/>
                      <a:r>
                        <a:rPr lang="fr-FR" sz="800" b="1" i="0" u="none" strike="noStrike">
                          <a:latin typeface="Arial"/>
                        </a:rPr>
                        <a:t>  61 - Services extérieurs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CFFFF"/>
                    </a:solidFill>
                  </a:tcPr>
                </a:tc>
                <a:tc>
                  <a:txBody>
                    <a:bodyPr/>
                    <a:lstStyle/>
                    <a:p>
                      <a:pPr algn="r" fontAlgn="ctr"/>
                      <a:r>
                        <a:rPr lang="fr-FR" sz="800" b="1" i="0" u="none" strike="noStrike">
                          <a:latin typeface="Arial"/>
                        </a:rPr>
                        <a:t>11 520</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5308">
                <a:tc>
                  <a:txBody>
                    <a:bodyPr/>
                    <a:lstStyle/>
                    <a:p>
                      <a:pPr algn="l" fontAlgn="t"/>
                      <a:r>
                        <a:rPr lang="fr-FR" sz="600" b="1" i="0" u="none" strike="noStrike" dirty="0">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ctr"/>
                      <a:r>
                        <a:rPr lang="fr-FR" sz="800" b="1" i="0" u="none" strike="noStrike">
                          <a:latin typeface="Arial"/>
                        </a:rPr>
                        <a:t> 79 - TRANSFERT DE CHARGES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b"/>
                      <a:r>
                        <a:rPr lang="fr-FR" sz="800" b="1" i="0" u="none" strike="noStrike">
                          <a:latin typeface="Arial"/>
                        </a:rPr>
                        <a:t>103 242</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10009"/>
                  </a:ext>
                </a:extLst>
              </a:tr>
              <a:tr h="186254">
                <a:tc>
                  <a:txBody>
                    <a:bodyPr/>
                    <a:lstStyle/>
                    <a:p>
                      <a:pPr algn="l" fontAlgn="ctr"/>
                      <a:r>
                        <a:rPr lang="fr-FR" sz="800" b="1" i="0" u="none" strike="noStrike">
                          <a:latin typeface="Arial"/>
                        </a:rPr>
                        <a:t>  62 - Autres services extérieurs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CCFFFF"/>
                    </a:solidFill>
                  </a:tcPr>
                </a:tc>
                <a:tc>
                  <a:txBody>
                    <a:bodyPr/>
                    <a:lstStyle/>
                    <a:p>
                      <a:pPr algn="r" fontAlgn="ctr"/>
                      <a:r>
                        <a:rPr lang="fr-FR" sz="800" b="1" i="0" u="none" strike="noStrike">
                          <a:latin typeface="Arial"/>
                        </a:rPr>
                        <a:t>200 792</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5308">
                <a:tc>
                  <a:txBody>
                    <a:bodyPr/>
                    <a:lstStyle/>
                    <a:p>
                      <a:pPr algn="l" fontAlgn="t"/>
                      <a:r>
                        <a:rPr lang="fr-FR" sz="600" b="0" i="0" u="none" strike="noStrike">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ctr"/>
                      <a:r>
                        <a:rPr lang="fr-FR" sz="800" b="1" i="0" u="none" strike="noStrike">
                          <a:latin typeface="Arial"/>
                        </a:rPr>
                        <a:t> 87 - CONTRIBUTIONS VOLONTAIRES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b"/>
                      <a:r>
                        <a:rPr lang="fr-FR" sz="800" b="1" i="0" u="none" strike="noStrike">
                          <a:latin typeface="Arial"/>
                        </a:rPr>
                        <a:t>27 321</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extLst>
                  <a:ext uri="{0D108BD9-81ED-4DB2-BD59-A6C34878D82A}">
                    <a16:rowId xmlns:a16="http://schemas.microsoft.com/office/drawing/2014/main" val="10011"/>
                  </a:ext>
                </a:extLst>
              </a:tr>
              <a:tr h="241809">
                <a:tc>
                  <a:txBody>
                    <a:bodyPr/>
                    <a:lstStyle/>
                    <a:p>
                      <a:pPr algn="l" fontAlgn="ctr"/>
                      <a:r>
                        <a:rPr lang="fr-FR" sz="800" b="1" i="0" u="none" strike="noStrike">
                          <a:latin typeface="Arial"/>
                        </a:rPr>
                        <a:t>63 Impôts, Taxes et versements assimilés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a:txBody>
                    <a:bodyPr/>
                    <a:lstStyle/>
                    <a:p>
                      <a:pPr algn="r" fontAlgn="ctr"/>
                      <a:r>
                        <a:rPr lang="fr-FR" sz="800" b="1" i="0" u="none" strike="noStrike">
                          <a:latin typeface="Arial"/>
                        </a:rPr>
                        <a:t>1 985</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223208">
                <a:tc>
                  <a:txBody>
                    <a:bodyPr/>
                    <a:lstStyle/>
                    <a:p>
                      <a:pPr algn="l" fontAlgn="t"/>
                      <a:r>
                        <a:rPr lang="fr-FR" sz="600" b="1" i="0" u="none" strike="noStrike">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223208">
                <a:tc>
                  <a:txBody>
                    <a:bodyPr/>
                    <a:lstStyle/>
                    <a:p>
                      <a:pPr algn="l" fontAlgn="ctr"/>
                      <a:r>
                        <a:rPr lang="fr-FR" sz="800" b="1" i="0" u="none" strike="noStrike">
                          <a:latin typeface="Arial"/>
                        </a:rPr>
                        <a:t>64 Charges de personnel</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a:txBody>
                    <a:bodyPr/>
                    <a:lstStyle/>
                    <a:p>
                      <a:pPr algn="r" fontAlgn="ctr"/>
                      <a:r>
                        <a:rPr lang="fr-FR" sz="800" b="1" i="0" u="none" strike="noStrike">
                          <a:latin typeface="Arial"/>
                        </a:rPr>
                        <a:t>261 485</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58106">
                <a:tc>
                  <a:txBody>
                    <a:bodyPr/>
                    <a:lstStyle/>
                    <a:p>
                      <a:pPr algn="l" fontAlgn="t"/>
                      <a:r>
                        <a:rPr lang="fr-FR" sz="600" b="1" i="0" u="none" strike="noStrike">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1"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204606">
                <a:tc>
                  <a:txBody>
                    <a:bodyPr/>
                    <a:lstStyle/>
                    <a:p>
                      <a:pPr algn="l" fontAlgn="ctr"/>
                      <a:r>
                        <a:rPr lang="fr-FR" sz="800" b="1" i="0" u="none" strike="noStrike">
                          <a:latin typeface="Arial"/>
                        </a:rPr>
                        <a:t>66 Charges financières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a:txBody>
                    <a:bodyPr/>
                    <a:lstStyle/>
                    <a:p>
                      <a:pPr algn="r" fontAlgn="ctr"/>
                      <a:r>
                        <a:rPr lang="fr-FR" sz="800" b="1" i="0" u="none" strike="noStrike">
                          <a:latin typeface="Arial"/>
                        </a:rPr>
                        <a:t>1 287</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fr-FR"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58106">
                <a:tc>
                  <a:txBody>
                    <a:bodyPr/>
                    <a:lstStyle/>
                    <a:p>
                      <a:pPr algn="l" fontAlgn="t"/>
                      <a:r>
                        <a:rPr lang="fr-FR" sz="600" b="0" i="0" u="none" strike="noStrike">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204606">
                <a:tc>
                  <a:txBody>
                    <a:bodyPr/>
                    <a:lstStyle/>
                    <a:p>
                      <a:pPr algn="l" fontAlgn="ctr"/>
                      <a:r>
                        <a:rPr lang="fr-FR" sz="800" b="1" i="0" u="none" strike="noStrike">
                          <a:latin typeface="Arial"/>
                        </a:rPr>
                        <a:t>16 Prêt Bancaires</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a:txBody>
                    <a:bodyPr/>
                    <a:lstStyle/>
                    <a:p>
                      <a:pPr algn="r" fontAlgn="ctr"/>
                      <a:r>
                        <a:rPr lang="fr-FR" sz="800" b="1" i="0" u="none" strike="noStrike">
                          <a:latin typeface="Arial"/>
                        </a:rPr>
                        <a:t>11 852</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86254">
                <a:tc>
                  <a:txBody>
                    <a:bodyPr/>
                    <a:lstStyle/>
                    <a:p>
                      <a:pPr algn="l" fontAlgn="b"/>
                      <a:r>
                        <a:rPr lang="fr-FR" sz="8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600" b="1"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1"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455717">
                <a:tc>
                  <a:txBody>
                    <a:bodyPr/>
                    <a:lstStyle/>
                    <a:p>
                      <a:pPr algn="l" fontAlgn="ctr"/>
                      <a:r>
                        <a:rPr lang="fr-FR" sz="800" b="1" i="0" u="none" strike="noStrike">
                          <a:latin typeface="Arial"/>
                        </a:rPr>
                        <a:t>86 Emplois des Contributions volontaires</a:t>
                      </a:r>
                      <a:br>
                        <a:rPr lang="fr-FR" sz="800" b="1" i="0" u="none" strike="noStrike">
                          <a:latin typeface="Arial"/>
                        </a:rPr>
                      </a:br>
                      <a:r>
                        <a:rPr lang="fr-FR" sz="800" b="1" i="0" u="none" strike="noStrike">
                          <a:latin typeface="Arial"/>
                        </a:rPr>
                        <a:t>      en nature</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99CCFF"/>
                    </a:solidFill>
                  </a:tcPr>
                </a:tc>
                <a:tc>
                  <a:txBody>
                    <a:bodyPr/>
                    <a:lstStyle/>
                    <a:p>
                      <a:pPr algn="r" fontAlgn="ctr"/>
                      <a:r>
                        <a:rPr lang="fr-FR" sz="800" b="1" i="0" u="none" strike="noStrike">
                          <a:latin typeface="Arial"/>
                        </a:rPr>
                        <a:t>27 321</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fr-FR"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a:noFill/>
                    </a:lnR>
                    <a:lnT>
                      <a:noFill/>
                    </a:lnT>
                    <a:lnB>
                      <a:noFill/>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213907">
                <a:tc>
                  <a:txBody>
                    <a:bodyPr/>
                    <a:lstStyle/>
                    <a:p>
                      <a:pPr algn="l" fontAlgn="t"/>
                      <a:r>
                        <a:rPr lang="fr-FR" sz="600" b="0" i="0" u="none" strike="noStrike">
                          <a:latin typeface="Arial"/>
                        </a:rPr>
                        <a:t> </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600" b="0" i="0" u="none" strike="noStrike">
                        <a:latin typeface="Arial"/>
                      </a:endParaRPr>
                    </a:p>
                  </a:txBody>
                  <a:tcPr marL="0" marR="0" marT="0" marB="0" anchor="b">
                    <a:lnL>
                      <a:noFill/>
                    </a:lnL>
                    <a:lnR w="2540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600" b="0" i="0" u="none" strike="noStrike">
                          <a:latin typeface="Arial"/>
                        </a:rPr>
                        <a:t> </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372013">
                <a:tc>
                  <a:txBody>
                    <a:bodyPr/>
                    <a:lstStyle/>
                    <a:p>
                      <a:pPr algn="r" fontAlgn="ctr"/>
                      <a:r>
                        <a:rPr lang="fr-FR" sz="800" b="1" i="0" u="none" strike="noStrike">
                          <a:latin typeface="Arial"/>
                        </a:rPr>
                        <a:t>TOTAL</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fr-FR" sz="800" b="1" i="0" u="none" strike="noStrike">
                          <a:latin typeface="Arial"/>
                        </a:rPr>
                        <a:t>524 742</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gridSpan="4">
                  <a:txBody>
                    <a:bodyPr/>
                    <a:lstStyle/>
                    <a:p>
                      <a:pPr algn="r" fontAlgn="ctr"/>
                      <a:r>
                        <a:rPr lang="fr-FR" sz="800" b="1" i="0" u="none" strike="noStrike">
                          <a:latin typeface="Arial"/>
                        </a:rPr>
                        <a:t>TOTAL</a:t>
                      </a:r>
                    </a:p>
                  </a:txBody>
                  <a:tcPr marL="0" marR="0" marT="0"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r" fontAlgn="ctr"/>
                      <a:r>
                        <a:rPr lang="fr-FR" sz="800" b="1" i="0" u="none" strike="noStrike" dirty="0">
                          <a:latin typeface="Arial"/>
                        </a:rPr>
                        <a:t>524 742</a:t>
                      </a:r>
                    </a:p>
                  </a:txBody>
                  <a:tcPr marL="0" marR="0" marT="0"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2"/>
                  </a:ext>
                </a:extLst>
              </a:tr>
            </a:tbl>
          </a:graphicData>
        </a:graphic>
      </p:graphicFrame>
      <p:sp>
        <p:nvSpPr>
          <p:cNvPr id="4" name="Espace réservé du numéro de diapositive 3"/>
          <p:cNvSpPr>
            <a:spLocks noGrp="1"/>
          </p:cNvSpPr>
          <p:nvPr>
            <p:ph type="sldNum" sz="quarter" idx="12"/>
          </p:nvPr>
        </p:nvSpPr>
        <p:spPr/>
        <p:txBody>
          <a:bodyPr/>
          <a:lstStyle/>
          <a:p>
            <a:fld id="{EF0C36C4-21FD-4EAB-BD22-171DEA5434D5}" type="slidenum">
              <a:rPr lang="fr-FR" smtClean="0"/>
              <a:pPr/>
              <a:t>44</a:t>
            </a:fld>
            <a:endParaRPr lang="fr-FR"/>
          </a:p>
        </p:txBody>
      </p:sp>
    </p:spTree>
    <p:extLst>
      <p:ext uri="{BB962C8B-B14F-4D97-AF65-F5344CB8AC3E}">
        <p14:creationId xmlns:p14="http://schemas.microsoft.com/office/powerpoint/2010/main" val="3708249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screen">
            <a:duotone>
              <a:prstClr val="black"/>
              <a:schemeClr val="accent4">
                <a:tint val="45000"/>
                <a:satMod val="400000"/>
              </a:schemeClr>
            </a:duotone>
            <a:extLst>
              <a:ext uri="{28A0092B-C50C-407E-A947-70E740481C1C}">
                <a14:useLocalDpi xmlns:a14="http://schemas.microsoft.com/office/drawing/2010/main" val="0"/>
              </a:ext>
            </a:extLst>
          </a:blip>
          <a:srcRect/>
          <a:stretch/>
        </p:blipFill>
        <p:spPr>
          <a:xfrm>
            <a:off x="0" y="-27384"/>
            <a:ext cx="9635319" cy="7009658"/>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0" y="2780928"/>
            <a:ext cx="3041068" cy="2352432"/>
          </a:xfrm>
        </p:spPr>
        <p:txBody>
          <a:bodyPr>
            <a:normAutofit/>
          </a:bodyPr>
          <a:lstStyle/>
          <a:p>
            <a:pPr algn="r"/>
            <a:r>
              <a:rPr lang="fr-FR" sz="3100" b="1" dirty="0">
                <a:solidFill>
                  <a:schemeClr val="bg1"/>
                </a:solidFill>
                <a:latin typeface="Arial Narrow" panose="020B0606020202030204" pitchFamily="34" charset="0"/>
                <a:cs typeface="Arial" panose="020B0604020202020204" pitchFamily="34" charset="0"/>
              </a:rPr>
              <a:t>QUESTIONS </a:t>
            </a:r>
            <a:br>
              <a:rPr lang="fr-FR" sz="3100" b="1" dirty="0">
                <a:solidFill>
                  <a:schemeClr val="bg1"/>
                </a:solidFill>
                <a:latin typeface="Arial Narrow" panose="020B0606020202030204" pitchFamily="34" charset="0"/>
                <a:cs typeface="Arial" panose="020B0604020202020204" pitchFamily="34" charset="0"/>
              </a:rPr>
            </a:br>
            <a:r>
              <a:rPr lang="fr-FR" sz="3100" b="1" dirty="0">
                <a:solidFill>
                  <a:schemeClr val="bg1"/>
                </a:solidFill>
                <a:latin typeface="Arial Narrow" panose="020B0606020202030204" pitchFamily="34" charset="0"/>
                <a:cs typeface="Arial" panose="020B0604020202020204" pitchFamily="34" charset="0"/>
              </a:rPr>
              <a:t>sur le rapport financier et le budget prévisionnel </a:t>
            </a: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Espace réservé du numéro de diapositive 6"/>
          <p:cNvSpPr>
            <a:spLocks noGrp="1"/>
          </p:cNvSpPr>
          <p:nvPr>
            <p:ph type="sldNum" sz="quarter" idx="12"/>
          </p:nvPr>
        </p:nvSpPr>
        <p:spPr/>
        <p:txBody>
          <a:bodyPr/>
          <a:lstStyle/>
          <a:p>
            <a:fld id="{EF0C36C4-21FD-4EAB-BD22-171DEA5434D5}" type="slidenum">
              <a:rPr lang="fr-FR" smtClean="0"/>
              <a:pPr/>
              <a:t>45</a:t>
            </a:fld>
            <a:endParaRPr lang="fr-FR"/>
          </a:p>
        </p:txBody>
      </p:sp>
    </p:spTree>
    <p:extLst>
      <p:ext uri="{BB962C8B-B14F-4D97-AF65-F5344CB8AC3E}">
        <p14:creationId xmlns:p14="http://schemas.microsoft.com/office/powerpoint/2010/main" val="3153710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VOTE.jpg">
            <a:extLst>
              <a:ext uri="{FF2B5EF4-FFF2-40B4-BE49-F238E27FC236}">
                <a16:creationId xmlns:a16="http://schemas.microsoft.com/office/drawing/2014/main" id="{0C8C803B-C857-4C66-B4E7-456036CD22A4}"/>
              </a:ext>
            </a:extLst>
          </p:cNvPr>
          <p:cNvPicPr>
            <a:picLocks noChangeAspect="1"/>
          </p:cNvPicPr>
          <p:nvPr/>
        </p:nvPicPr>
        <p:blipFill>
          <a:blip r:embed="rId3" cstate="screen"/>
          <a:stretch>
            <a:fillRect/>
          </a:stretch>
        </p:blipFill>
        <p:spPr>
          <a:xfrm>
            <a:off x="0" y="-32603"/>
            <a:ext cx="9252520" cy="7402017"/>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251520" y="4377544"/>
            <a:ext cx="2861556" cy="1224136"/>
          </a:xfrm>
        </p:spPr>
        <p:txBody>
          <a:bodyPr>
            <a:normAutofit fontScale="90000"/>
          </a:bodyPr>
          <a:lstStyle/>
          <a:p>
            <a:pPr algn="r"/>
            <a:r>
              <a:rPr lang="fr-FR" sz="3100" b="1" dirty="0">
                <a:solidFill>
                  <a:schemeClr val="bg1"/>
                </a:solidFill>
                <a:latin typeface="Arial Narrow" panose="020B0606020202030204" pitchFamily="34" charset="0"/>
                <a:cs typeface="Arial" panose="020B0604020202020204" pitchFamily="34" charset="0"/>
              </a:rPr>
              <a:t>VOTES</a:t>
            </a:r>
            <a:br>
              <a:rPr lang="fr-FR" sz="3100" b="1" dirty="0">
                <a:solidFill>
                  <a:schemeClr val="bg1"/>
                </a:solidFill>
                <a:latin typeface="Arial Narrow" panose="020B0606020202030204" pitchFamily="34" charset="0"/>
                <a:cs typeface="Arial" panose="020B0604020202020204" pitchFamily="34" charset="0"/>
              </a:rPr>
            </a:br>
            <a:r>
              <a:rPr lang="fr-FR" sz="2000" b="1" dirty="0">
                <a:solidFill>
                  <a:schemeClr val="bg1"/>
                </a:solidFill>
                <a:latin typeface="Arial Narrow" panose="020B0606020202030204" pitchFamily="34" charset="0"/>
                <a:cs typeface="Arial" panose="020B0604020202020204" pitchFamily="34" charset="0"/>
              </a:rPr>
              <a:t>Rapport financier et budget prévisionnel  2019</a:t>
            </a:r>
            <a:br>
              <a:rPr lang="fr-FR" sz="2000" b="1" dirty="0">
                <a:solidFill>
                  <a:schemeClr val="bg1"/>
                </a:solidFill>
                <a:latin typeface="Arial Narrow" panose="020B0606020202030204" pitchFamily="34" charset="0"/>
                <a:cs typeface="Arial" panose="020B0604020202020204" pitchFamily="34" charset="0"/>
              </a:rPr>
            </a:b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ZoneTexte 6"/>
          <p:cNvSpPr txBox="1"/>
          <p:nvPr/>
        </p:nvSpPr>
        <p:spPr>
          <a:xfrm>
            <a:off x="6516216" y="0"/>
            <a:ext cx="244827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hlinkClick r:id="rId5"/>
              </a:rPr>
              <a:t>Lien pour voter à distance </a:t>
            </a:r>
          </a:p>
          <a:p>
            <a:endParaRPr lang="fr-FR" dirty="0">
              <a:hlinkClick r:id="rId5"/>
            </a:endParaRPr>
          </a:p>
          <a:p>
            <a:r>
              <a:rPr lang="fr-FR" dirty="0">
                <a:hlinkClick r:id="rId5"/>
              </a:rPr>
              <a:t>https://strawpoll.com/19pzc3hs</a:t>
            </a:r>
            <a:endParaRPr lang="fr-FR" dirty="0"/>
          </a:p>
        </p:txBody>
      </p:sp>
      <p:sp>
        <p:nvSpPr>
          <p:cNvPr id="8" name="Espace réservé du numéro de diapositive 7"/>
          <p:cNvSpPr>
            <a:spLocks noGrp="1"/>
          </p:cNvSpPr>
          <p:nvPr>
            <p:ph type="sldNum" sz="quarter" idx="12"/>
          </p:nvPr>
        </p:nvSpPr>
        <p:spPr/>
        <p:txBody>
          <a:bodyPr/>
          <a:lstStyle/>
          <a:p>
            <a:fld id="{EF0C36C4-21FD-4EAB-BD22-171DEA5434D5}" type="slidenum">
              <a:rPr lang="fr-FR" smtClean="0"/>
              <a:pPr/>
              <a:t>46</a:t>
            </a:fld>
            <a:endParaRPr lang="fr-FR"/>
          </a:p>
        </p:txBody>
      </p:sp>
    </p:spTree>
    <p:extLst>
      <p:ext uri="{BB962C8B-B14F-4D97-AF65-F5344CB8AC3E}">
        <p14:creationId xmlns:p14="http://schemas.microsoft.com/office/powerpoint/2010/main" val="3103010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044624" y="4077072"/>
            <a:ext cx="4085692" cy="1224136"/>
          </a:xfrm>
        </p:spPr>
        <p:txBody>
          <a:bodyPr>
            <a:normAutofit fontScale="90000"/>
          </a:bodyPr>
          <a:lstStyle/>
          <a:p>
            <a:pPr algn="r"/>
            <a:r>
              <a:rPr lang="fr-FR" sz="3100" b="1" dirty="0">
                <a:solidFill>
                  <a:schemeClr val="bg1"/>
                </a:solidFill>
                <a:latin typeface="Arial Narrow" panose="020B0606020202030204" pitchFamily="34" charset="0"/>
                <a:cs typeface="Arial" panose="020B0604020202020204" pitchFamily="34" charset="0"/>
              </a:rPr>
              <a:t>AFFECTATION </a:t>
            </a:r>
            <a:br>
              <a:rPr lang="fr-FR" sz="3100" b="1" dirty="0">
                <a:solidFill>
                  <a:schemeClr val="bg1"/>
                </a:solidFill>
                <a:latin typeface="Arial Narrow" panose="020B0606020202030204" pitchFamily="34" charset="0"/>
                <a:cs typeface="Arial" panose="020B0604020202020204" pitchFamily="34" charset="0"/>
              </a:rPr>
            </a:br>
            <a:r>
              <a:rPr lang="fr-FR" sz="3100" b="1" dirty="0">
                <a:solidFill>
                  <a:schemeClr val="bg1"/>
                </a:solidFill>
                <a:latin typeface="Arial Narrow" panose="020B0606020202030204" pitchFamily="34" charset="0"/>
                <a:cs typeface="Arial" panose="020B0604020202020204" pitchFamily="34" charset="0"/>
              </a:rPr>
              <a:t>DU RÉSULTAT</a:t>
            </a:r>
            <a:br>
              <a:rPr lang="fr-FR" sz="3100" b="1" dirty="0">
                <a:solidFill>
                  <a:schemeClr val="bg1"/>
                </a:solidFill>
                <a:latin typeface="Arial Narrow" panose="020B0606020202030204" pitchFamily="34" charset="0"/>
                <a:cs typeface="Arial" panose="020B0604020202020204" pitchFamily="34" charset="0"/>
              </a:rPr>
            </a:br>
            <a:r>
              <a:rPr lang="fr-FR" sz="3200" dirty="0">
                <a:solidFill>
                  <a:schemeClr val="bg1"/>
                </a:solidFill>
                <a:latin typeface="Arial Narrow" panose="020B0606020202030204" pitchFamily="34" charset="0"/>
                <a:cs typeface="Arial" panose="020B0604020202020204" pitchFamily="34" charset="0"/>
              </a:rPr>
              <a:t>Approbation</a:t>
            </a: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ZoneTexte 6">
            <a:extLst>
              <a:ext uri="{FF2B5EF4-FFF2-40B4-BE49-F238E27FC236}">
                <a16:creationId xmlns:a16="http://schemas.microsoft.com/office/drawing/2014/main" id="{918FC8B1-BF20-46E6-8A73-3CFC9D35AB24}"/>
              </a:ext>
            </a:extLst>
          </p:cNvPr>
          <p:cNvSpPr txBox="1"/>
          <p:nvPr/>
        </p:nvSpPr>
        <p:spPr>
          <a:xfrm>
            <a:off x="3563887" y="1628800"/>
            <a:ext cx="5220263" cy="3508653"/>
          </a:xfrm>
          <a:prstGeom prst="rect">
            <a:avLst/>
          </a:prstGeom>
          <a:noFill/>
        </p:spPr>
        <p:txBody>
          <a:bodyPr wrap="square" rtlCol="0">
            <a:spAutoFit/>
          </a:bodyPr>
          <a:lstStyle/>
          <a:p>
            <a:pPr algn="ctr"/>
            <a:r>
              <a:rPr lang="fr-FR" sz="2800" dirty="0"/>
              <a:t>Suite au bilan qui vous à été présenté, je vous propose </a:t>
            </a:r>
          </a:p>
          <a:p>
            <a:pPr algn="ctr"/>
            <a:r>
              <a:rPr lang="fr-FR" sz="2800" b="1" dirty="0"/>
              <a:t>d’affecter le résultat comptable 2019, </a:t>
            </a:r>
          </a:p>
          <a:p>
            <a:pPr algn="ctr"/>
            <a:r>
              <a:rPr lang="fr-FR" sz="3600" b="1" dirty="0">
                <a:solidFill>
                  <a:srgbClr val="C00000"/>
                </a:solidFill>
              </a:rPr>
              <a:t>Soit 12 278.19 € </a:t>
            </a:r>
          </a:p>
          <a:p>
            <a:pPr algn="ctr"/>
            <a:r>
              <a:rPr lang="fr-FR" sz="2800" b="1" dirty="0">
                <a:solidFill>
                  <a:srgbClr val="C00000"/>
                </a:solidFill>
              </a:rPr>
              <a:t>en report à nouveau sur l’exercice 2020.</a:t>
            </a:r>
            <a:endParaRPr lang="fr-FR" sz="2800" dirty="0">
              <a:solidFill>
                <a:srgbClr val="C00000"/>
              </a:solidFill>
            </a:endParaRPr>
          </a:p>
          <a:p>
            <a:endParaRPr lang="fr-FR" dirty="0"/>
          </a:p>
        </p:txBody>
      </p:sp>
      <p:sp>
        <p:nvSpPr>
          <p:cNvPr id="8" name="ZoneTexte 7"/>
          <p:cNvSpPr txBox="1"/>
          <p:nvPr/>
        </p:nvSpPr>
        <p:spPr>
          <a:xfrm>
            <a:off x="6444208" y="260648"/>
            <a:ext cx="244827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hlinkClick r:id="rId4"/>
              </a:rPr>
              <a:t>Lien pour voter à distance https://strawpoll.com/y36hr991</a:t>
            </a:r>
            <a:endParaRPr lang="fr-FR" dirty="0">
              <a:hlinkClick r:id="rId5"/>
            </a:endParaRPr>
          </a:p>
        </p:txBody>
      </p:sp>
      <p:sp>
        <p:nvSpPr>
          <p:cNvPr id="9" name="Espace réservé du numéro de diapositive 8"/>
          <p:cNvSpPr>
            <a:spLocks noGrp="1"/>
          </p:cNvSpPr>
          <p:nvPr>
            <p:ph type="sldNum" sz="quarter" idx="12"/>
          </p:nvPr>
        </p:nvSpPr>
        <p:spPr/>
        <p:txBody>
          <a:bodyPr/>
          <a:lstStyle/>
          <a:p>
            <a:fld id="{EF0C36C4-21FD-4EAB-BD22-171DEA5434D5}" type="slidenum">
              <a:rPr lang="fr-FR" smtClean="0"/>
              <a:pPr/>
              <a:t>47</a:t>
            </a:fld>
            <a:endParaRPr lang="fr-FR"/>
          </a:p>
        </p:txBody>
      </p:sp>
    </p:spTree>
    <p:extLst>
      <p:ext uri="{BB962C8B-B14F-4D97-AF65-F5344CB8AC3E}">
        <p14:creationId xmlns:p14="http://schemas.microsoft.com/office/powerpoint/2010/main" val="727299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972616" y="4521292"/>
            <a:ext cx="4085692" cy="1224136"/>
          </a:xfrm>
        </p:spPr>
        <p:txBody>
          <a:bodyPr>
            <a:normAutofit fontScale="90000"/>
          </a:bodyPr>
          <a:lstStyle/>
          <a:p>
            <a:pPr algn="r"/>
            <a:r>
              <a:rPr lang="fr-FR" sz="3100" b="1">
                <a:solidFill>
                  <a:schemeClr val="bg1"/>
                </a:solidFill>
                <a:latin typeface="Arial Narrow" panose="020B0606020202030204" pitchFamily="34" charset="0"/>
                <a:cs typeface="Arial" panose="020B0604020202020204" pitchFamily="34" charset="0"/>
              </a:rPr>
              <a:t>COTISATIONS</a:t>
            </a:r>
            <a:br>
              <a:rPr lang="fr-FR" sz="3100" b="1">
                <a:solidFill>
                  <a:schemeClr val="bg1"/>
                </a:solidFill>
                <a:latin typeface="Arial Narrow" panose="020B0606020202030204" pitchFamily="34" charset="0"/>
                <a:cs typeface="Arial" panose="020B0604020202020204" pitchFamily="34" charset="0"/>
              </a:rPr>
            </a:br>
            <a:r>
              <a:rPr lang="fr-FR" sz="3100" b="1">
                <a:solidFill>
                  <a:schemeClr val="bg1"/>
                </a:solidFill>
                <a:latin typeface="Arial Narrow" panose="020B0606020202030204" pitchFamily="34" charset="0"/>
                <a:cs typeface="Arial" panose="020B0604020202020204" pitchFamily="34" charset="0"/>
              </a:rPr>
              <a:t>ANNUELLES</a:t>
            </a:r>
            <a:br>
              <a:rPr lang="fr-FR" sz="3100" b="1">
                <a:solidFill>
                  <a:schemeClr val="bg1"/>
                </a:solidFill>
                <a:latin typeface="Arial Narrow" panose="020B0606020202030204" pitchFamily="34" charset="0"/>
                <a:cs typeface="Arial" panose="020B0604020202020204" pitchFamily="34" charset="0"/>
              </a:rPr>
            </a:br>
            <a:r>
              <a:rPr lang="fr-FR" sz="3100">
                <a:solidFill>
                  <a:schemeClr val="bg1"/>
                </a:solidFill>
                <a:latin typeface="Arial Narrow" panose="020B0606020202030204" pitchFamily="34" charset="0"/>
                <a:cs typeface="Arial" panose="020B0604020202020204" pitchFamily="34" charset="0"/>
              </a:rPr>
              <a:t>Approbation</a:t>
            </a:r>
            <a:br>
              <a:rPr lang="fr-FR" sz="2000">
                <a:solidFill>
                  <a:schemeClr val="bg1"/>
                </a:solidFill>
                <a:latin typeface="Arial Narrow" panose="020B0606020202030204" pitchFamily="34" charset="0"/>
                <a:cs typeface="Arial" panose="020B0604020202020204" pitchFamily="34" charset="0"/>
              </a:rPr>
            </a:b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8" name="Espace réservé du contenu 2">
            <a:extLst>
              <a:ext uri="{FF2B5EF4-FFF2-40B4-BE49-F238E27FC236}">
                <a16:creationId xmlns:a16="http://schemas.microsoft.com/office/drawing/2014/main" id="{72C6C6DB-B074-4E46-8A1B-19A5D9BCAA49}"/>
              </a:ext>
            </a:extLst>
          </p:cNvPr>
          <p:cNvSpPr txBox="1">
            <a:spLocks/>
          </p:cNvSpPr>
          <p:nvPr/>
        </p:nvSpPr>
        <p:spPr>
          <a:xfrm>
            <a:off x="3275856" y="1340768"/>
            <a:ext cx="5491371" cy="3514055"/>
          </a:xfrm>
          <a:prstGeom prst="rect">
            <a:avLst/>
          </a:prstGeom>
        </p:spPr>
        <p:txBody>
          <a:bodyPr vert="horz" lIns="91440" tIns="45720" rIns="91440" bIns="45720" rtlCol="0">
            <a:normAutofit fontScale="40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5100" dirty="0">
                <a:solidFill>
                  <a:srgbClr val="C00000"/>
                </a:solidFill>
                <a:latin typeface="Arial Narrow" panose="020B0606020202030204" pitchFamily="34" charset="0"/>
              </a:rPr>
              <a:t>Il est proposé de ne pas augmenter les cotisations pour l’année 2020:</a:t>
            </a:r>
          </a:p>
          <a:p>
            <a:endParaRPr lang="fr-FR" sz="5100" dirty="0">
              <a:solidFill>
                <a:srgbClr val="C00000"/>
              </a:solidFill>
              <a:latin typeface="Arial Narrow" panose="020B0606020202030204" pitchFamily="34" charset="0"/>
            </a:endParaRPr>
          </a:p>
          <a:p>
            <a:r>
              <a:rPr lang="fr-FR" sz="5100" dirty="0">
                <a:latin typeface="Arial Narrow" panose="020B0606020202030204" pitchFamily="34" charset="0"/>
              </a:rPr>
              <a:t>20 € pour les particuliers</a:t>
            </a:r>
          </a:p>
          <a:p>
            <a:r>
              <a:rPr lang="fr-FR" sz="5100" dirty="0">
                <a:latin typeface="Arial Narrow" panose="020B0606020202030204" pitchFamily="34" charset="0"/>
              </a:rPr>
              <a:t>50 € pour les entreprises de moins de 5 salariés</a:t>
            </a:r>
          </a:p>
          <a:p>
            <a:r>
              <a:rPr lang="fr-FR" sz="5100" dirty="0">
                <a:latin typeface="Arial Narrow" panose="020B0606020202030204" pitchFamily="34" charset="0"/>
              </a:rPr>
              <a:t>100 € pour les entreprises de moins de 20 salariés</a:t>
            </a:r>
          </a:p>
          <a:p>
            <a:r>
              <a:rPr lang="fr-FR" sz="5100" dirty="0">
                <a:latin typeface="Arial Narrow" panose="020B0606020202030204" pitchFamily="34" charset="0"/>
              </a:rPr>
              <a:t>300 € pour les entreprises de moins de 50 salariés</a:t>
            </a:r>
          </a:p>
          <a:p>
            <a:r>
              <a:rPr lang="fr-FR" sz="5100" dirty="0">
                <a:latin typeface="Arial Narrow" panose="020B0606020202030204" pitchFamily="34" charset="0"/>
              </a:rPr>
              <a:t>500 € pour les entreprises de moins de 100 salariés</a:t>
            </a:r>
          </a:p>
          <a:p>
            <a:r>
              <a:rPr lang="fr-FR" sz="5100" dirty="0">
                <a:latin typeface="Arial Narrow" panose="020B0606020202030204" pitchFamily="34" charset="0"/>
              </a:rPr>
              <a:t>800 € pour les entreprises de plus de 100 salariés</a:t>
            </a:r>
          </a:p>
          <a:p>
            <a:endParaRPr lang="fr-FR" sz="5100" dirty="0">
              <a:latin typeface="Arial Narrow" panose="020B0606020202030204" pitchFamily="34" charset="0"/>
            </a:endParaRPr>
          </a:p>
          <a:p>
            <a:endParaRPr lang="fr-FR" dirty="0"/>
          </a:p>
        </p:txBody>
      </p:sp>
      <p:pic>
        <p:nvPicPr>
          <p:cNvPr id="9" name="Image 8">
            <a:extLst>
              <a:ext uri="{FF2B5EF4-FFF2-40B4-BE49-F238E27FC236}">
                <a16:creationId xmlns:a16="http://schemas.microsoft.com/office/drawing/2014/main" id="{691ADD53-7317-4CE0-8FD2-9356F02B15C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267698">
            <a:off x="6239919" y="4841544"/>
            <a:ext cx="2954112" cy="1878286"/>
          </a:xfrm>
          <a:prstGeom prst="rect">
            <a:avLst/>
          </a:prstGeom>
        </p:spPr>
      </p:pic>
      <p:sp>
        <p:nvSpPr>
          <p:cNvPr id="10" name="ZoneTexte 9"/>
          <p:cNvSpPr txBox="1"/>
          <p:nvPr/>
        </p:nvSpPr>
        <p:spPr>
          <a:xfrm>
            <a:off x="6516216" y="0"/>
            <a:ext cx="237626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hlinkClick r:id="rId5"/>
              </a:rPr>
              <a:t>Lien pour voter: https://strawpoll.com/5b88c2pg</a:t>
            </a:r>
            <a:endParaRPr lang="fr-FR" dirty="0"/>
          </a:p>
          <a:p>
            <a:endParaRPr lang="fr-FR" dirty="0"/>
          </a:p>
        </p:txBody>
      </p:sp>
      <p:sp>
        <p:nvSpPr>
          <p:cNvPr id="11" name="Espace réservé du numéro de diapositive 10"/>
          <p:cNvSpPr>
            <a:spLocks noGrp="1"/>
          </p:cNvSpPr>
          <p:nvPr>
            <p:ph type="sldNum" sz="quarter" idx="12"/>
          </p:nvPr>
        </p:nvSpPr>
        <p:spPr/>
        <p:txBody>
          <a:bodyPr/>
          <a:lstStyle/>
          <a:p>
            <a:fld id="{EF0C36C4-21FD-4EAB-BD22-171DEA5434D5}" type="slidenum">
              <a:rPr lang="fr-FR" smtClean="0"/>
              <a:pPr/>
              <a:t>48</a:t>
            </a:fld>
            <a:endParaRPr lang="fr-FR"/>
          </a:p>
        </p:txBody>
      </p:sp>
    </p:spTree>
    <p:extLst>
      <p:ext uri="{BB962C8B-B14F-4D97-AF65-F5344CB8AC3E}">
        <p14:creationId xmlns:p14="http://schemas.microsoft.com/office/powerpoint/2010/main" val="30419958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C5B64A-9978-4DE9-8731-EE4F24E60DB9}"/>
              </a:ext>
            </a:extLst>
          </p:cNvPr>
          <p:cNvSpPr/>
          <p:nvPr/>
        </p:nvSpPr>
        <p:spPr>
          <a:xfrm>
            <a:off x="3570149" y="1383026"/>
            <a:ext cx="7886700" cy="3016210"/>
          </a:xfrm>
          <a:prstGeom prst="rect">
            <a:avLst/>
          </a:prstGeom>
        </p:spPr>
        <p:txBody>
          <a:bodyPr wrap="square">
            <a:spAutoFit/>
          </a:bodyPr>
          <a:lstStyle/>
          <a:p>
            <a:r>
              <a:rPr lang="fr-FR" sz="2400" dirty="0">
                <a:latin typeface="Arial Narrow" panose="020B0606020202030204" pitchFamily="34" charset="0"/>
              </a:rPr>
              <a:t>LE BUREAU</a:t>
            </a:r>
          </a:p>
          <a:p>
            <a:r>
              <a:rPr lang="fr-FR" dirty="0">
                <a:solidFill>
                  <a:srgbClr val="C00000"/>
                </a:solidFill>
                <a:latin typeface="Arial Narrow" panose="020B0606020202030204" pitchFamily="34" charset="0"/>
              </a:rPr>
              <a:t>Président : </a:t>
            </a:r>
            <a:r>
              <a:rPr lang="fr-FR" dirty="0">
                <a:latin typeface="Arial Narrow" panose="020B0606020202030204" pitchFamily="34" charset="0"/>
              </a:rPr>
              <a:t>Dominique OLIVIER </a:t>
            </a:r>
          </a:p>
          <a:p>
            <a:r>
              <a:rPr lang="fr-FR" dirty="0">
                <a:solidFill>
                  <a:srgbClr val="C00000"/>
                </a:solidFill>
                <a:latin typeface="Arial Narrow" panose="020B0606020202030204" pitchFamily="34" charset="0"/>
              </a:rPr>
              <a:t>Vice-Président : </a:t>
            </a:r>
            <a:r>
              <a:rPr lang="fr-FR" dirty="0">
                <a:latin typeface="Arial Narrow" panose="020B0606020202030204" pitchFamily="34" charset="0"/>
              </a:rPr>
              <a:t>Philippe BERGES</a:t>
            </a:r>
          </a:p>
          <a:p>
            <a:r>
              <a:rPr lang="fr-FR" dirty="0">
                <a:solidFill>
                  <a:srgbClr val="C00000"/>
                </a:solidFill>
                <a:latin typeface="Arial Narrow" panose="020B0606020202030204" pitchFamily="34" charset="0"/>
              </a:rPr>
              <a:t>Secrétaire : </a:t>
            </a:r>
            <a:r>
              <a:rPr lang="fr-FR" dirty="0">
                <a:latin typeface="Arial Narrow" panose="020B0606020202030204" pitchFamily="34" charset="0"/>
              </a:rPr>
              <a:t>Gérard SABUT</a:t>
            </a:r>
          </a:p>
          <a:p>
            <a:r>
              <a:rPr lang="fr-FR" dirty="0">
                <a:solidFill>
                  <a:srgbClr val="C00000"/>
                </a:solidFill>
                <a:latin typeface="Arial Narrow" panose="020B0606020202030204" pitchFamily="34" charset="0"/>
              </a:rPr>
              <a:t>Secrétaire Adjoint : </a:t>
            </a:r>
            <a:r>
              <a:rPr lang="fr-FR" dirty="0">
                <a:latin typeface="Arial Narrow" panose="020B0606020202030204" pitchFamily="34" charset="0"/>
              </a:rPr>
              <a:t>Pierre LAFRAGETTE</a:t>
            </a:r>
          </a:p>
          <a:p>
            <a:r>
              <a:rPr lang="fr-FR" dirty="0">
                <a:solidFill>
                  <a:srgbClr val="C00000"/>
                </a:solidFill>
                <a:latin typeface="Arial Narrow" panose="020B0606020202030204" pitchFamily="34" charset="0"/>
              </a:rPr>
              <a:t>Trésorier: </a:t>
            </a:r>
            <a:r>
              <a:rPr lang="fr-FR" dirty="0">
                <a:latin typeface="Arial Narrow" panose="020B0606020202030204" pitchFamily="34" charset="0"/>
              </a:rPr>
              <a:t>Marc WEILER</a:t>
            </a:r>
          </a:p>
          <a:p>
            <a:r>
              <a:rPr lang="fr-FR" dirty="0">
                <a:solidFill>
                  <a:srgbClr val="C00000"/>
                </a:solidFill>
                <a:latin typeface="Arial Narrow" panose="020B0606020202030204" pitchFamily="34" charset="0"/>
              </a:rPr>
              <a:t>Trésorière Adjointe: </a:t>
            </a:r>
            <a:r>
              <a:rPr lang="fr-FR" dirty="0">
                <a:latin typeface="Arial Narrow" panose="020B0606020202030204" pitchFamily="34" charset="0"/>
              </a:rPr>
              <a:t>Sylvie CHEVALIER</a:t>
            </a:r>
          </a:p>
          <a:p>
            <a:r>
              <a:rPr lang="fr-FR" dirty="0">
                <a:latin typeface="Arial Narrow" panose="020B0606020202030204" pitchFamily="34" charset="0"/>
              </a:rPr>
              <a:t>                    </a:t>
            </a:r>
          </a:p>
          <a:p>
            <a:r>
              <a:rPr lang="fr-FR" dirty="0">
                <a:latin typeface="Arial Narrow" panose="020B0606020202030204" pitchFamily="34" charset="0"/>
              </a:rPr>
              <a:t>              </a:t>
            </a:r>
          </a:p>
          <a:p>
            <a:r>
              <a:rPr lang="fr-FR" dirty="0">
                <a:latin typeface="Arial Narrow" panose="020B0606020202030204" pitchFamily="34" charset="0"/>
              </a:rPr>
              <a:t>                                     </a:t>
            </a:r>
          </a:p>
        </p:txBody>
      </p:sp>
      <p:sp>
        <p:nvSpPr>
          <p:cNvPr id="11" name="Rectangle 10">
            <a:extLst>
              <a:ext uri="{FF2B5EF4-FFF2-40B4-BE49-F238E27FC236}">
                <a16:creationId xmlns:a16="http://schemas.microsoft.com/office/drawing/2014/main" id="{59C5B64A-9978-4DE9-8731-EE4F24E60DB9}"/>
              </a:ext>
            </a:extLst>
          </p:cNvPr>
          <p:cNvSpPr/>
          <p:nvPr/>
        </p:nvSpPr>
        <p:spPr>
          <a:xfrm>
            <a:off x="3570149" y="3645024"/>
            <a:ext cx="4139952" cy="2123658"/>
          </a:xfrm>
          <a:prstGeom prst="rect">
            <a:avLst/>
          </a:prstGeom>
        </p:spPr>
        <p:txBody>
          <a:bodyPr wrap="square">
            <a:spAutoFit/>
          </a:bodyPr>
          <a:lstStyle/>
          <a:p>
            <a:r>
              <a:rPr lang="fr-FR" sz="2400" dirty="0">
                <a:latin typeface="Arial Narrow" panose="020B0606020202030204" pitchFamily="34" charset="0"/>
              </a:rPr>
              <a:t>Les autres administrateurs:</a:t>
            </a:r>
          </a:p>
          <a:p>
            <a:r>
              <a:rPr lang="fr-FR" dirty="0">
                <a:latin typeface="Arial Narrow" panose="020B0606020202030204" pitchFamily="34" charset="0"/>
              </a:rPr>
              <a:t>Philippe ISSART</a:t>
            </a:r>
          </a:p>
          <a:p>
            <a:r>
              <a:rPr lang="fr-FR" dirty="0">
                <a:latin typeface="Arial Narrow" panose="020B0606020202030204" pitchFamily="34" charset="0"/>
              </a:rPr>
              <a:t>Olivier DROUARD PASCAREL</a:t>
            </a:r>
          </a:p>
          <a:p>
            <a:r>
              <a:rPr lang="fr-FR" dirty="0">
                <a:latin typeface="Arial Narrow" panose="020B0606020202030204" pitchFamily="34" charset="0"/>
              </a:rPr>
              <a:t>Fred SANCERE</a:t>
            </a:r>
          </a:p>
          <a:p>
            <a:r>
              <a:rPr lang="fr-FR" dirty="0">
                <a:latin typeface="Arial Narrow" panose="020B0606020202030204" pitchFamily="34" charset="0"/>
              </a:rPr>
              <a:t>Didier DAUTRICHE</a:t>
            </a:r>
          </a:p>
          <a:p>
            <a:r>
              <a:rPr lang="fr-FR" dirty="0">
                <a:latin typeface="Arial Narrow" panose="020B0606020202030204" pitchFamily="34" charset="0"/>
              </a:rPr>
              <a:t>Stéphanie ROUQUETTE</a:t>
            </a:r>
          </a:p>
          <a:p>
            <a:r>
              <a:rPr lang="fr-FR" dirty="0">
                <a:latin typeface="Arial Narrow" panose="020B0606020202030204" pitchFamily="34" charset="0"/>
              </a:rPr>
              <a:t>Laurent CAUSSE</a:t>
            </a:r>
            <a:r>
              <a:rPr lang="fr-FR" sz="1600" dirty="0">
                <a:latin typeface="Arial Narrow" panose="020B0606020202030204" pitchFamily="34" charset="0"/>
              </a:rPr>
              <a:t>  </a:t>
            </a:r>
            <a:r>
              <a:rPr lang="fr-FR" dirty="0">
                <a:latin typeface="Arial Narrow" panose="020B0606020202030204" pitchFamily="34" charset="0"/>
              </a:rPr>
              <a:t>              </a:t>
            </a:r>
            <a:r>
              <a:rPr lang="fr-FR" dirty="0"/>
              <a:t>                  </a:t>
            </a:r>
          </a:p>
        </p:txBody>
      </p:sp>
      <p:sp>
        <p:nvSpPr>
          <p:cNvPr id="12" name="ZoneTexte 11"/>
          <p:cNvSpPr txBox="1"/>
          <p:nvPr/>
        </p:nvSpPr>
        <p:spPr>
          <a:xfrm>
            <a:off x="3275856" y="6237312"/>
            <a:ext cx="7704856" cy="400110"/>
          </a:xfrm>
          <a:prstGeom prst="rect">
            <a:avLst/>
          </a:prstGeom>
          <a:noFill/>
        </p:spPr>
        <p:txBody>
          <a:bodyPr wrap="square" rtlCol="0">
            <a:spAutoFit/>
          </a:bodyPr>
          <a:lstStyle/>
          <a:p>
            <a:r>
              <a:rPr lang="fr-FR" sz="2000" dirty="0">
                <a:solidFill>
                  <a:srgbClr val="C00000"/>
                </a:solidFill>
                <a:latin typeface="Arial Narrow" panose="020B0606020202030204" pitchFamily="34" charset="0"/>
              </a:rPr>
              <a:t>Le CA est composé de 12 membres: Rejoignez- nous! </a:t>
            </a:r>
          </a:p>
        </p:txBody>
      </p:sp>
      <p:sp>
        <p:nvSpPr>
          <p:cNvPr id="6" name="Rectangle 5">
            <a:extLst>
              <a:ext uri="{FF2B5EF4-FFF2-40B4-BE49-F238E27FC236}">
                <a16:creationId xmlns:a16="http://schemas.microsoft.com/office/drawing/2014/main" id="{3E789359-2A37-4B75-A369-4BE77F7A7281}"/>
              </a:ext>
            </a:extLst>
          </p:cNvPr>
          <p:cNvSpPr/>
          <p:nvPr/>
        </p:nvSpPr>
        <p:spPr>
          <a:xfrm>
            <a:off x="-324544" y="-27384"/>
            <a:ext cx="3168352" cy="69847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C86B0942-B552-490B-88B6-9D8FA076580A}"/>
              </a:ext>
            </a:extLst>
          </p:cNvPr>
          <p:cNvSpPr/>
          <p:nvPr/>
        </p:nvSpPr>
        <p:spPr>
          <a:xfrm>
            <a:off x="4920350" y="329621"/>
            <a:ext cx="6032639" cy="584775"/>
          </a:xfrm>
          <a:prstGeom prst="rect">
            <a:avLst/>
          </a:prstGeom>
        </p:spPr>
        <p:txBody>
          <a:bodyPr wrap="square">
            <a:spAutoFit/>
          </a:bodyPr>
          <a:lstStyle/>
          <a:p>
            <a:r>
              <a:rPr lang="fr-FR" sz="3200" dirty="0">
                <a:solidFill>
                  <a:srgbClr val="C00000"/>
                </a:solidFill>
                <a:latin typeface="Arial Narrow" panose="020B0606020202030204" pitchFamily="34" charset="0"/>
              </a:rPr>
              <a:t>// Le collectif Figeacteurs</a:t>
            </a:r>
          </a:p>
        </p:txBody>
      </p:sp>
      <p:sp>
        <p:nvSpPr>
          <p:cNvPr id="8" name="Espace réservé du numéro de diapositive 7"/>
          <p:cNvSpPr>
            <a:spLocks noGrp="1"/>
          </p:cNvSpPr>
          <p:nvPr>
            <p:ph type="sldNum" sz="quarter" idx="12"/>
          </p:nvPr>
        </p:nvSpPr>
        <p:spPr/>
        <p:txBody>
          <a:bodyPr/>
          <a:lstStyle/>
          <a:p>
            <a:fld id="{EF0C36C4-21FD-4EAB-BD22-171DEA5434D5}"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4548342" y="917318"/>
            <a:ext cx="5040560" cy="584775"/>
          </a:xfrm>
        </p:spPr>
        <p:txBody>
          <a:bodyPr>
            <a:normAutofit/>
          </a:bodyPr>
          <a:lstStyle/>
          <a:p>
            <a:pPr marL="0" indent="0">
              <a:buNone/>
            </a:pPr>
            <a:r>
              <a:rPr lang="fr-FR" sz="2400" dirty="0">
                <a:latin typeface="Arial Narrow" panose="020B0606020202030204" pitchFamily="34" charset="0"/>
              </a:rPr>
              <a:t>Un réseau d’adhérents depuis 2016</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404664"/>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pic>
        <p:nvPicPr>
          <p:cNvPr id="9" name="Image 8">
            <a:extLst>
              <a:ext uri="{FF2B5EF4-FFF2-40B4-BE49-F238E27FC236}">
                <a16:creationId xmlns:a16="http://schemas.microsoft.com/office/drawing/2014/main" id="{CDDD4DCA-956A-4D4C-AAAB-A779E7417551}"/>
              </a:ext>
            </a:extLst>
          </p:cNvPr>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252536" y="0"/>
            <a:ext cx="3194472" cy="6858000"/>
          </a:xfrm>
          <a:prstGeom prst="rect">
            <a:avLst/>
          </a:prstGeom>
        </p:spPr>
      </p:pic>
      <p:grpSp>
        <p:nvGrpSpPr>
          <p:cNvPr id="3" name="Groupe 2">
            <a:extLst>
              <a:ext uri="{FF2B5EF4-FFF2-40B4-BE49-F238E27FC236}">
                <a16:creationId xmlns:a16="http://schemas.microsoft.com/office/drawing/2014/main" id="{91661F7C-6073-4C50-95A3-12546FA022EE}"/>
              </a:ext>
            </a:extLst>
          </p:cNvPr>
          <p:cNvGrpSpPr/>
          <p:nvPr/>
        </p:nvGrpSpPr>
        <p:grpSpPr>
          <a:xfrm>
            <a:off x="3221506" y="1109086"/>
            <a:ext cx="2689508" cy="1394807"/>
            <a:chOff x="3131275" y="1494394"/>
            <a:chExt cx="2689508" cy="1394807"/>
          </a:xfrm>
        </p:grpSpPr>
        <p:sp>
          <p:nvSpPr>
            <p:cNvPr id="21" name="ZoneTexte 20">
              <a:extLst>
                <a:ext uri="{FF2B5EF4-FFF2-40B4-BE49-F238E27FC236}">
                  <a16:creationId xmlns:a16="http://schemas.microsoft.com/office/drawing/2014/main" id="{E83E764B-F802-4158-BC48-9D5AD7F4A0A1}"/>
                </a:ext>
              </a:extLst>
            </p:cNvPr>
            <p:cNvSpPr txBox="1"/>
            <p:nvPr/>
          </p:nvSpPr>
          <p:spPr>
            <a:xfrm>
              <a:off x="3131275" y="2304426"/>
              <a:ext cx="1811040" cy="584775"/>
            </a:xfrm>
            <a:prstGeom prst="rect">
              <a:avLst/>
            </a:prstGeom>
            <a:noFill/>
          </p:spPr>
          <p:txBody>
            <a:bodyPr wrap="square" rtlCol="0">
              <a:spAutoFit/>
            </a:bodyPr>
            <a:lstStyle/>
            <a:p>
              <a:pPr algn="ctr"/>
              <a:r>
                <a:rPr lang="fr-FR" sz="1600" b="1" dirty="0">
                  <a:latin typeface="Arial Narrow" panose="020B0606020202030204" pitchFamily="34" charset="0"/>
                </a:rPr>
                <a:t>Entreprises classiques</a:t>
              </a:r>
            </a:p>
          </p:txBody>
        </p:sp>
        <p:sp>
          <p:nvSpPr>
            <p:cNvPr id="8" name="Rectangle 7">
              <a:extLst>
                <a:ext uri="{FF2B5EF4-FFF2-40B4-BE49-F238E27FC236}">
                  <a16:creationId xmlns:a16="http://schemas.microsoft.com/office/drawing/2014/main" id="{211F435A-697B-4525-BDEB-FBC88AE10C6B}"/>
                </a:ext>
              </a:extLst>
            </p:cNvPr>
            <p:cNvSpPr/>
            <p:nvPr/>
          </p:nvSpPr>
          <p:spPr>
            <a:xfrm>
              <a:off x="3516527" y="1494394"/>
              <a:ext cx="2304256" cy="1015663"/>
            </a:xfrm>
            <a:prstGeom prst="rect">
              <a:avLst/>
            </a:prstGeom>
          </p:spPr>
          <p:txBody>
            <a:bodyPr wrap="square">
              <a:spAutoFit/>
            </a:bodyPr>
            <a:lstStyle/>
            <a:p>
              <a:pPr defTabSz="720000"/>
              <a:r>
                <a:rPr lang="fr-FR" sz="6000" b="1" dirty="0">
                  <a:solidFill>
                    <a:srgbClr val="C00000"/>
                  </a:solidFill>
                  <a:latin typeface="Angie BlackOpen" pitchFamily="50" charset="0"/>
                </a:rPr>
                <a:t>77</a:t>
              </a:r>
            </a:p>
          </p:txBody>
        </p:sp>
      </p:grpSp>
      <p:grpSp>
        <p:nvGrpSpPr>
          <p:cNvPr id="16" name="Groupe 15">
            <a:extLst>
              <a:ext uri="{FF2B5EF4-FFF2-40B4-BE49-F238E27FC236}">
                <a16:creationId xmlns:a16="http://schemas.microsoft.com/office/drawing/2014/main" id="{96CD14E1-F5D2-46FE-8088-BD485844B2E0}"/>
              </a:ext>
            </a:extLst>
          </p:cNvPr>
          <p:cNvGrpSpPr/>
          <p:nvPr/>
        </p:nvGrpSpPr>
        <p:grpSpPr>
          <a:xfrm>
            <a:off x="7130677" y="1524860"/>
            <a:ext cx="2077590" cy="1405100"/>
            <a:chOff x="6814890" y="1268836"/>
            <a:chExt cx="2077590" cy="1405100"/>
          </a:xfrm>
        </p:grpSpPr>
        <p:sp>
          <p:nvSpPr>
            <p:cNvPr id="10" name="ZoneTexte 9">
              <a:extLst>
                <a:ext uri="{FF2B5EF4-FFF2-40B4-BE49-F238E27FC236}">
                  <a16:creationId xmlns:a16="http://schemas.microsoft.com/office/drawing/2014/main" id="{8EA46296-9141-497A-AC53-9F460CB23004}"/>
                </a:ext>
              </a:extLst>
            </p:cNvPr>
            <p:cNvSpPr txBox="1"/>
            <p:nvPr/>
          </p:nvSpPr>
          <p:spPr>
            <a:xfrm>
              <a:off x="6814890" y="2089161"/>
              <a:ext cx="1811040" cy="584775"/>
            </a:xfrm>
            <a:prstGeom prst="rect">
              <a:avLst/>
            </a:prstGeom>
            <a:noFill/>
          </p:spPr>
          <p:txBody>
            <a:bodyPr wrap="square" rtlCol="0">
              <a:spAutoFit/>
            </a:bodyPr>
            <a:lstStyle/>
            <a:p>
              <a:pPr algn="ctr"/>
              <a:r>
                <a:rPr lang="fr-FR" sz="1600" b="1" dirty="0">
                  <a:latin typeface="Arial Narrow" panose="020B0606020202030204" pitchFamily="34" charset="0"/>
                </a:rPr>
                <a:t>Élus et acteurs publics</a:t>
              </a:r>
            </a:p>
          </p:txBody>
        </p:sp>
        <p:sp>
          <p:nvSpPr>
            <p:cNvPr id="11" name="Rectangle 10">
              <a:extLst>
                <a:ext uri="{FF2B5EF4-FFF2-40B4-BE49-F238E27FC236}">
                  <a16:creationId xmlns:a16="http://schemas.microsoft.com/office/drawing/2014/main" id="{56777A5E-F3D8-44AD-8E99-C1869650B189}"/>
                </a:ext>
              </a:extLst>
            </p:cNvPr>
            <p:cNvSpPr/>
            <p:nvPr/>
          </p:nvSpPr>
          <p:spPr>
            <a:xfrm>
              <a:off x="7092280" y="1268836"/>
              <a:ext cx="1800200" cy="1015663"/>
            </a:xfrm>
            <a:prstGeom prst="rect">
              <a:avLst/>
            </a:prstGeom>
          </p:spPr>
          <p:txBody>
            <a:bodyPr wrap="square">
              <a:spAutoFit/>
            </a:bodyPr>
            <a:lstStyle/>
            <a:p>
              <a:pPr defTabSz="720000"/>
              <a:r>
                <a:rPr lang="fr-FR" sz="6000" b="1" dirty="0">
                  <a:solidFill>
                    <a:srgbClr val="C00000"/>
                  </a:solidFill>
                  <a:latin typeface="Angie BlackOpen" pitchFamily="50" charset="0"/>
                </a:rPr>
                <a:t>12</a:t>
              </a:r>
            </a:p>
          </p:txBody>
        </p:sp>
      </p:grpSp>
      <p:sp>
        <p:nvSpPr>
          <p:cNvPr id="2" name="ZoneTexte 1"/>
          <p:cNvSpPr txBox="1"/>
          <p:nvPr/>
        </p:nvSpPr>
        <p:spPr>
          <a:xfrm>
            <a:off x="3635896" y="4447046"/>
            <a:ext cx="4536504" cy="400110"/>
          </a:xfrm>
          <a:prstGeom prst="rect">
            <a:avLst/>
          </a:prstGeom>
          <a:noFill/>
        </p:spPr>
        <p:txBody>
          <a:bodyPr wrap="square" rtlCol="0">
            <a:spAutoFit/>
          </a:bodyPr>
          <a:lstStyle/>
          <a:p>
            <a:r>
              <a:rPr lang="fr-FR" sz="2000" b="1" dirty="0">
                <a:latin typeface="Arial Narrow" panose="020B0606020202030204" pitchFamily="34" charset="0"/>
              </a:rPr>
              <a:t>Adhérer à Figeacteurs c’est : </a:t>
            </a:r>
          </a:p>
        </p:txBody>
      </p:sp>
      <p:sp>
        <p:nvSpPr>
          <p:cNvPr id="6" name="ZoneTexte 5"/>
          <p:cNvSpPr txBox="1"/>
          <p:nvPr/>
        </p:nvSpPr>
        <p:spPr>
          <a:xfrm>
            <a:off x="3638993" y="4847156"/>
            <a:ext cx="5302724" cy="1985159"/>
          </a:xfrm>
          <a:prstGeom prst="rect">
            <a:avLst/>
          </a:prstGeom>
          <a:noFill/>
        </p:spPr>
        <p:txBody>
          <a:bodyPr wrap="square" rtlCol="0">
            <a:spAutoFit/>
          </a:bodyPr>
          <a:lstStyle/>
          <a:p>
            <a:pPr marL="285750" indent="-285750" fontAlgn="base">
              <a:buFont typeface="Symbol" panose="05050102010706020507" pitchFamily="18" charset="2"/>
              <a:buChar char="Þ"/>
            </a:pPr>
            <a:r>
              <a:rPr lang="fr-FR" sz="1400" dirty="0">
                <a:latin typeface="Arial Narrow" panose="020B0606020202030204" pitchFamily="34" charset="0"/>
              </a:rPr>
              <a:t>Bénéficier d’une méthodologie et des outils pour développer des projets mutualisés et attractifs pour notre territoire.</a:t>
            </a:r>
          </a:p>
          <a:p>
            <a:pPr marL="285750" indent="-285750" fontAlgn="base">
              <a:buFont typeface="Symbol" panose="05050102010706020507" pitchFamily="18" charset="2"/>
              <a:buChar char="Þ"/>
            </a:pPr>
            <a:endParaRPr lang="fr-FR" sz="900" dirty="0">
              <a:latin typeface="Arial Narrow" panose="020B0606020202030204" pitchFamily="34" charset="0"/>
            </a:endParaRPr>
          </a:p>
          <a:p>
            <a:pPr marL="285750" indent="-285750" fontAlgn="base">
              <a:buFont typeface="Symbol" panose="05050102010706020507" pitchFamily="18" charset="2"/>
              <a:buChar char="Þ"/>
            </a:pPr>
            <a:r>
              <a:rPr lang="fr-FR" sz="1400" dirty="0">
                <a:latin typeface="Arial Narrow" panose="020B0606020202030204" pitchFamily="34" charset="0"/>
              </a:rPr>
              <a:t>Participer à nos évènements et rencontrer un réseau diversifié d’acteurs impliqués sur leur territoire</a:t>
            </a:r>
          </a:p>
          <a:p>
            <a:pPr marL="285750" indent="-285750" fontAlgn="base">
              <a:buFont typeface="Symbol" panose="05050102010706020507" pitchFamily="18" charset="2"/>
              <a:buChar char="Þ"/>
            </a:pPr>
            <a:endParaRPr lang="fr-FR" sz="900" dirty="0">
              <a:latin typeface="Arial Narrow" panose="020B0606020202030204" pitchFamily="34" charset="0"/>
            </a:endParaRPr>
          </a:p>
          <a:p>
            <a:pPr fontAlgn="base"/>
            <a:r>
              <a:rPr lang="fr-FR" sz="1400" dirty="0">
                <a:latin typeface="Arial Narrow" panose="020B0606020202030204" pitchFamily="34" charset="0"/>
              </a:rPr>
              <a:t>=&gt; S’inspirer et découvrir des initiatives innovantes grâce aux partenaires de Figeacteurs au niveau national.</a:t>
            </a:r>
          </a:p>
          <a:p>
            <a:endParaRPr lang="fr-FR" dirty="0"/>
          </a:p>
        </p:txBody>
      </p:sp>
      <p:grpSp>
        <p:nvGrpSpPr>
          <p:cNvPr id="14" name="Groupe 13">
            <a:extLst>
              <a:ext uri="{FF2B5EF4-FFF2-40B4-BE49-F238E27FC236}">
                <a16:creationId xmlns:a16="http://schemas.microsoft.com/office/drawing/2014/main" id="{9945EF56-1AC3-4460-BCF4-6F750674B48E}"/>
              </a:ext>
            </a:extLst>
          </p:cNvPr>
          <p:cNvGrpSpPr/>
          <p:nvPr/>
        </p:nvGrpSpPr>
        <p:grpSpPr>
          <a:xfrm>
            <a:off x="5103584" y="1659006"/>
            <a:ext cx="2246207" cy="1148900"/>
            <a:chOff x="4841175" y="1241465"/>
            <a:chExt cx="2246207" cy="1148900"/>
          </a:xfrm>
        </p:grpSpPr>
        <p:sp>
          <p:nvSpPr>
            <p:cNvPr id="22" name="ZoneTexte 21">
              <a:extLst>
                <a:ext uri="{FF2B5EF4-FFF2-40B4-BE49-F238E27FC236}">
                  <a16:creationId xmlns:a16="http://schemas.microsoft.com/office/drawing/2014/main" id="{77662D72-ADF3-45AA-8BF1-793636F5DBCC}"/>
                </a:ext>
              </a:extLst>
            </p:cNvPr>
            <p:cNvSpPr txBox="1"/>
            <p:nvPr/>
          </p:nvSpPr>
          <p:spPr>
            <a:xfrm>
              <a:off x="4841175" y="2021033"/>
              <a:ext cx="1811040" cy="369332"/>
            </a:xfrm>
            <a:prstGeom prst="rect">
              <a:avLst/>
            </a:prstGeom>
            <a:noFill/>
          </p:spPr>
          <p:txBody>
            <a:bodyPr wrap="square" rtlCol="0">
              <a:spAutoFit/>
            </a:bodyPr>
            <a:lstStyle/>
            <a:p>
              <a:pPr algn="ctr"/>
              <a:r>
                <a:rPr lang="fr-FR" b="1" dirty="0">
                  <a:latin typeface="Arial Narrow" panose="020B0606020202030204" pitchFamily="34" charset="0"/>
                </a:rPr>
                <a:t>Citoyens</a:t>
              </a:r>
            </a:p>
          </p:txBody>
        </p:sp>
        <p:sp>
          <p:nvSpPr>
            <p:cNvPr id="20" name="Rectangle 19">
              <a:extLst>
                <a:ext uri="{FF2B5EF4-FFF2-40B4-BE49-F238E27FC236}">
                  <a16:creationId xmlns:a16="http://schemas.microsoft.com/office/drawing/2014/main" id="{86D93A47-7307-4142-814C-3B55557BD0EB}"/>
                </a:ext>
              </a:extLst>
            </p:cNvPr>
            <p:cNvSpPr/>
            <p:nvPr/>
          </p:nvSpPr>
          <p:spPr>
            <a:xfrm>
              <a:off x="5230583" y="1241465"/>
              <a:ext cx="1856799" cy="1015663"/>
            </a:xfrm>
            <a:prstGeom prst="rect">
              <a:avLst/>
            </a:prstGeom>
          </p:spPr>
          <p:txBody>
            <a:bodyPr wrap="square">
              <a:spAutoFit/>
            </a:bodyPr>
            <a:lstStyle/>
            <a:p>
              <a:pPr defTabSz="720000"/>
              <a:r>
                <a:rPr lang="fr-FR" sz="6000" b="1" dirty="0">
                  <a:solidFill>
                    <a:srgbClr val="C00000"/>
                  </a:solidFill>
                  <a:latin typeface="Angie BlackOpen" pitchFamily="50" charset="0"/>
                </a:rPr>
                <a:t>80</a:t>
              </a:r>
            </a:p>
          </p:txBody>
        </p:sp>
      </p:grpSp>
      <p:grpSp>
        <p:nvGrpSpPr>
          <p:cNvPr id="5" name="Groupe 4">
            <a:extLst>
              <a:ext uri="{FF2B5EF4-FFF2-40B4-BE49-F238E27FC236}">
                <a16:creationId xmlns:a16="http://schemas.microsoft.com/office/drawing/2014/main" id="{D8A32B0E-F905-4872-BFB6-D89D8CFAE055}"/>
              </a:ext>
            </a:extLst>
          </p:cNvPr>
          <p:cNvGrpSpPr/>
          <p:nvPr/>
        </p:nvGrpSpPr>
        <p:grpSpPr>
          <a:xfrm>
            <a:off x="3845058" y="2637572"/>
            <a:ext cx="2197931" cy="1391091"/>
            <a:chOff x="4276049" y="2438323"/>
            <a:chExt cx="2197931" cy="1391091"/>
          </a:xfrm>
        </p:grpSpPr>
        <p:sp>
          <p:nvSpPr>
            <p:cNvPr id="19" name="ZoneTexte 18">
              <a:extLst>
                <a:ext uri="{FF2B5EF4-FFF2-40B4-BE49-F238E27FC236}">
                  <a16:creationId xmlns:a16="http://schemas.microsoft.com/office/drawing/2014/main" id="{77662D72-ADF3-45AA-8BF1-793636F5DBCC}"/>
                </a:ext>
              </a:extLst>
            </p:cNvPr>
            <p:cNvSpPr txBox="1"/>
            <p:nvPr/>
          </p:nvSpPr>
          <p:spPr>
            <a:xfrm>
              <a:off x="4276049" y="3244639"/>
              <a:ext cx="1811040" cy="584775"/>
            </a:xfrm>
            <a:prstGeom prst="rect">
              <a:avLst/>
            </a:prstGeom>
            <a:noFill/>
          </p:spPr>
          <p:txBody>
            <a:bodyPr wrap="square" rtlCol="0">
              <a:spAutoFit/>
            </a:bodyPr>
            <a:lstStyle/>
            <a:p>
              <a:pPr algn="ctr"/>
              <a:r>
                <a:rPr lang="fr-FR" sz="1600" b="1" dirty="0">
                  <a:latin typeface="Arial Narrow" panose="020B0606020202030204" pitchFamily="34" charset="0"/>
                </a:rPr>
                <a:t>Entreprises </a:t>
              </a:r>
            </a:p>
            <a:p>
              <a:pPr algn="ctr"/>
              <a:r>
                <a:rPr lang="fr-FR" sz="1600" b="1" dirty="0">
                  <a:latin typeface="Arial Narrow" panose="020B0606020202030204" pitchFamily="34" charset="0"/>
                </a:rPr>
                <a:t>de l’ESS</a:t>
              </a:r>
            </a:p>
          </p:txBody>
        </p:sp>
        <p:sp>
          <p:nvSpPr>
            <p:cNvPr id="24" name="Rectangle 23">
              <a:extLst>
                <a:ext uri="{FF2B5EF4-FFF2-40B4-BE49-F238E27FC236}">
                  <a16:creationId xmlns:a16="http://schemas.microsoft.com/office/drawing/2014/main" id="{86D93A47-7307-4142-814C-3B55557BD0EB}"/>
                </a:ext>
              </a:extLst>
            </p:cNvPr>
            <p:cNvSpPr/>
            <p:nvPr/>
          </p:nvSpPr>
          <p:spPr>
            <a:xfrm>
              <a:off x="4617181" y="2438323"/>
              <a:ext cx="1856799" cy="1015663"/>
            </a:xfrm>
            <a:prstGeom prst="rect">
              <a:avLst/>
            </a:prstGeom>
          </p:spPr>
          <p:txBody>
            <a:bodyPr wrap="square">
              <a:spAutoFit/>
            </a:bodyPr>
            <a:lstStyle/>
            <a:p>
              <a:pPr defTabSz="720000"/>
              <a:r>
                <a:rPr lang="fr-FR" sz="6000" b="1" dirty="0">
                  <a:solidFill>
                    <a:srgbClr val="C00000"/>
                  </a:solidFill>
                  <a:latin typeface="Angie BlackOpen" pitchFamily="50" charset="0"/>
                </a:rPr>
                <a:t>37</a:t>
              </a:r>
            </a:p>
          </p:txBody>
        </p:sp>
      </p:grpSp>
      <p:grpSp>
        <p:nvGrpSpPr>
          <p:cNvPr id="18" name="Groupe 17">
            <a:extLst>
              <a:ext uri="{FF2B5EF4-FFF2-40B4-BE49-F238E27FC236}">
                <a16:creationId xmlns:a16="http://schemas.microsoft.com/office/drawing/2014/main" id="{3DE3AD5D-AF53-486F-A01F-F89A96D8DB84}"/>
              </a:ext>
            </a:extLst>
          </p:cNvPr>
          <p:cNvGrpSpPr/>
          <p:nvPr/>
        </p:nvGrpSpPr>
        <p:grpSpPr>
          <a:xfrm>
            <a:off x="6259042" y="2652872"/>
            <a:ext cx="2068455" cy="1319227"/>
            <a:chOff x="6103945" y="2708920"/>
            <a:chExt cx="2068455" cy="1319227"/>
          </a:xfrm>
        </p:grpSpPr>
        <p:sp>
          <p:nvSpPr>
            <p:cNvPr id="23" name="Rectangle 22">
              <a:extLst>
                <a:ext uri="{FF2B5EF4-FFF2-40B4-BE49-F238E27FC236}">
                  <a16:creationId xmlns:a16="http://schemas.microsoft.com/office/drawing/2014/main" id="{86D93A47-7307-4142-814C-3B55557BD0EB}"/>
                </a:ext>
              </a:extLst>
            </p:cNvPr>
            <p:cNvSpPr/>
            <p:nvPr/>
          </p:nvSpPr>
          <p:spPr>
            <a:xfrm>
              <a:off x="6315601" y="2708920"/>
              <a:ext cx="1856799" cy="1015663"/>
            </a:xfrm>
            <a:prstGeom prst="rect">
              <a:avLst/>
            </a:prstGeom>
          </p:spPr>
          <p:txBody>
            <a:bodyPr wrap="square">
              <a:spAutoFit/>
            </a:bodyPr>
            <a:lstStyle/>
            <a:p>
              <a:pPr defTabSz="720000"/>
              <a:r>
                <a:rPr lang="fr-FR" sz="6000" b="1" dirty="0">
                  <a:solidFill>
                    <a:srgbClr val="C00000"/>
                  </a:solidFill>
                  <a:latin typeface="Angie BlackOpen" pitchFamily="50" charset="0"/>
                </a:rPr>
                <a:t>4</a:t>
              </a:r>
            </a:p>
          </p:txBody>
        </p:sp>
        <p:sp>
          <p:nvSpPr>
            <p:cNvPr id="25" name="ZoneTexte 24">
              <a:extLst>
                <a:ext uri="{FF2B5EF4-FFF2-40B4-BE49-F238E27FC236}">
                  <a16:creationId xmlns:a16="http://schemas.microsoft.com/office/drawing/2014/main" id="{77662D72-ADF3-45AA-8BF1-793636F5DBCC}"/>
                </a:ext>
              </a:extLst>
            </p:cNvPr>
            <p:cNvSpPr txBox="1"/>
            <p:nvPr/>
          </p:nvSpPr>
          <p:spPr>
            <a:xfrm>
              <a:off x="6103945" y="3443372"/>
              <a:ext cx="1096540" cy="584775"/>
            </a:xfrm>
            <a:prstGeom prst="rect">
              <a:avLst/>
            </a:prstGeom>
            <a:noFill/>
          </p:spPr>
          <p:txBody>
            <a:bodyPr wrap="square" rtlCol="0">
              <a:spAutoFit/>
            </a:bodyPr>
            <a:lstStyle/>
            <a:p>
              <a:pPr algn="r"/>
              <a:r>
                <a:rPr lang="fr-FR" sz="1600" b="1" dirty="0">
                  <a:latin typeface="Arial Narrow" panose="020B0606020202030204" pitchFamily="34" charset="0"/>
                </a:rPr>
                <a:t>Formation Recherche</a:t>
              </a:r>
            </a:p>
          </p:txBody>
        </p:sp>
      </p:grpSp>
      <p:sp>
        <p:nvSpPr>
          <p:cNvPr id="26" name="Espace réservé du numéro de diapositive 25"/>
          <p:cNvSpPr>
            <a:spLocks noGrp="1"/>
          </p:cNvSpPr>
          <p:nvPr>
            <p:ph type="sldNum" sz="quarter" idx="12"/>
          </p:nvPr>
        </p:nvSpPr>
        <p:spPr/>
        <p:txBody>
          <a:bodyPr/>
          <a:lstStyle/>
          <a:p>
            <a:fld id="{EF0C36C4-21FD-4EAB-BD22-171DEA5434D5}" type="slidenum">
              <a:rPr lang="fr-FR" smtClean="0"/>
              <a:pPr/>
              <a:t>5</a:t>
            </a:fld>
            <a:endParaRPr lang="fr-FR"/>
          </a:p>
        </p:txBody>
      </p:sp>
    </p:spTree>
    <p:extLst>
      <p:ext uri="{BB962C8B-B14F-4D97-AF65-F5344CB8AC3E}">
        <p14:creationId xmlns:p14="http://schemas.microsoft.com/office/powerpoint/2010/main" val="2053070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915816" y="921048"/>
            <a:ext cx="6625452" cy="2923877"/>
          </a:xfrm>
          <a:prstGeom prst="rect">
            <a:avLst/>
          </a:prstGeom>
        </p:spPr>
        <p:txBody>
          <a:bodyPr wrap="square">
            <a:spAutoFit/>
          </a:bodyPr>
          <a:lstStyle/>
          <a:p>
            <a:r>
              <a:rPr lang="fr-FR" dirty="0">
                <a:solidFill>
                  <a:srgbClr val="C00000"/>
                </a:solidFill>
                <a:latin typeface="Arial Narrow" panose="020B0606020202030204" pitchFamily="34" charset="0"/>
              </a:rPr>
              <a:t>Coordinatrice: </a:t>
            </a:r>
            <a:r>
              <a:rPr lang="fr-FR" dirty="0">
                <a:latin typeface="Arial Narrow" panose="020B0606020202030204" pitchFamily="34" charset="0"/>
              </a:rPr>
              <a:t>Meryl Parisse</a:t>
            </a:r>
          </a:p>
          <a:p>
            <a:r>
              <a:rPr lang="fr-FR" dirty="0">
                <a:solidFill>
                  <a:srgbClr val="C00000"/>
                </a:solidFill>
                <a:latin typeface="Arial Narrow" panose="020B0606020202030204" pitchFamily="34" charset="0"/>
              </a:rPr>
              <a:t>Assistante comptabilité et gestion: </a:t>
            </a:r>
            <a:r>
              <a:rPr lang="fr-FR" dirty="0">
                <a:latin typeface="Arial Narrow" panose="020B0606020202030204" pitchFamily="34" charset="0"/>
              </a:rPr>
              <a:t>Nathalie Philippe </a:t>
            </a:r>
          </a:p>
          <a:p>
            <a:r>
              <a:rPr lang="fr-FR" dirty="0">
                <a:solidFill>
                  <a:srgbClr val="C00000"/>
                </a:solidFill>
                <a:latin typeface="Arial Narrow" panose="020B0606020202030204" pitchFamily="34" charset="0"/>
              </a:rPr>
              <a:t>Chargée de mission gouvernance alimentaire : </a:t>
            </a:r>
            <a:r>
              <a:rPr lang="fr-FR" dirty="0">
                <a:latin typeface="Arial Narrow" panose="020B0606020202030204" pitchFamily="34" charset="0"/>
              </a:rPr>
              <a:t>Stéphane Gérard </a:t>
            </a:r>
          </a:p>
          <a:p>
            <a:r>
              <a:rPr lang="fr-FR" dirty="0">
                <a:solidFill>
                  <a:srgbClr val="C00000"/>
                </a:solidFill>
                <a:latin typeface="Arial Narrow" panose="020B0606020202030204" pitchFamily="34" charset="0"/>
              </a:rPr>
              <a:t>Chargée de mission gouvernance alimentaire: </a:t>
            </a:r>
            <a:r>
              <a:rPr lang="fr-FR" dirty="0">
                <a:latin typeface="Arial Narrow" panose="020B0606020202030204" pitchFamily="34" charset="0"/>
              </a:rPr>
              <a:t>Anne </a:t>
            </a:r>
            <a:r>
              <a:rPr lang="fr-FR" dirty="0" err="1">
                <a:latin typeface="Arial Narrow" panose="020B0606020202030204" pitchFamily="34" charset="0"/>
              </a:rPr>
              <a:t>Huguin</a:t>
            </a:r>
            <a:endParaRPr lang="fr-FR" dirty="0">
              <a:latin typeface="Arial Narrow" panose="020B0606020202030204" pitchFamily="34" charset="0"/>
            </a:endParaRPr>
          </a:p>
          <a:p>
            <a:r>
              <a:rPr lang="fr-FR" dirty="0">
                <a:solidFill>
                  <a:srgbClr val="C00000"/>
                </a:solidFill>
                <a:latin typeface="Arial Narrow" panose="020B0606020202030204" pitchFamily="34" charset="0"/>
              </a:rPr>
              <a:t>Chargée de mission FIGEAC ENR: </a:t>
            </a:r>
            <a:r>
              <a:rPr lang="fr-FR" dirty="0">
                <a:latin typeface="Arial Narrow" panose="020B0606020202030204" pitchFamily="34" charset="0"/>
              </a:rPr>
              <a:t>Solène Riaublanc</a:t>
            </a:r>
          </a:p>
          <a:p>
            <a:r>
              <a:rPr lang="fr-FR" dirty="0">
                <a:solidFill>
                  <a:srgbClr val="C00000"/>
                </a:solidFill>
                <a:latin typeface="Arial Narrow" panose="020B0606020202030204" pitchFamily="34" charset="0"/>
              </a:rPr>
              <a:t>Chargée de communication: </a:t>
            </a:r>
            <a:r>
              <a:rPr lang="fr-FR" dirty="0">
                <a:latin typeface="Arial Narrow" panose="020B0606020202030204" pitchFamily="34" charset="0"/>
              </a:rPr>
              <a:t>Liza Mesmeur</a:t>
            </a:r>
            <a:endParaRPr lang="fr-FR" sz="1400" i="1" dirty="0">
              <a:latin typeface="Arial Narrow" panose="020B0606020202030204" pitchFamily="34" charset="0"/>
            </a:endParaRPr>
          </a:p>
          <a:p>
            <a:r>
              <a:rPr lang="fr-FR" dirty="0">
                <a:solidFill>
                  <a:srgbClr val="C00000"/>
                </a:solidFill>
                <a:latin typeface="Arial Narrow" panose="020B0606020202030204" pitchFamily="34" charset="0"/>
              </a:rPr>
              <a:t>En stage: </a:t>
            </a:r>
            <a:r>
              <a:rPr lang="fr-FR" dirty="0">
                <a:latin typeface="Arial Narrow" panose="020B0606020202030204" pitchFamily="34" charset="0"/>
              </a:rPr>
              <a:t>Lucie Mas (pour 1 mois)</a:t>
            </a:r>
          </a:p>
          <a:p>
            <a:r>
              <a:rPr lang="fr-FR" dirty="0">
                <a:latin typeface="Arial Narrow" panose="020B0606020202030204" pitchFamily="34" charset="0"/>
              </a:rPr>
              <a:t> Soit 4.6 Equivalent Temps Plein </a:t>
            </a:r>
          </a:p>
          <a:p>
            <a:r>
              <a:rPr lang="fr-FR" sz="2000" dirty="0"/>
              <a:t>              </a:t>
            </a:r>
          </a:p>
          <a:p>
            <a:r>
              <a:rPr lang="fr-FR" sz="2000" dirty="0"/>
              <a:t>                                     </a:t>
            </a:r>
          </a:p>
        </p:txBody>
      </p:sp>
      <p:sp>
        <p:nvSpPr>
          <p:cNvPr id="4" name="Rectangle 3">
            <a:extLst>
              <a:ext uri="{FF2B5EF4-FFF2-40B4-BE49-F238E27FC236}">
                <a16:creationId xmlns:a16="http://schemas.microsoft.com/office/drawing/2014/main" id="{6A9A7E8A-40A6-416F-9604-0749B1A36389}"/>
              </a:ext>
            </a:extLst>
          </p:cNvPr>
          <p:cNvSpPr/>
          <p:nvPr/>
        </p:nvSpPr>
        <p:spPr>
          <a:xfrm>
            <a:off x="-324544" y="-27384"/>
            <a:ext cx="2880320" cy="698477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C00000"/>
              </a:solidFill>
            </a:endParaRPr>
          </a:p>
        </p:txBody>
      </p:sp>
      <p:sp>
        <p:nvSpPr>
          <p:cNvPr id="7" name="Rectangle 6">
            <a:extLst>
              <a:ext uri="{FF2B5EF4-FFF2-40B4-BE49-F238E27FC236}">
                <a16:creationId xmlns:a16="http://schemas.microsoft.com/office/drawing/2014/main" id="{588EC7B8-CAD0-43A8-91B7-ACD3C94F5330}"/>
              </a:ext>
            </a:extLst>
          </p:cNvPr>
          <p:cNvSpPr/>
          <p:nvPr/>
        </p:nvSpPr>
        <p:spPr>
          <a:xfrm>
            <a:off x="4920350" y="329621"/>
            <a:ext cx="6032639" cy="584775"/>
          </a:xfrm>
          <a:prstGeom prst="rect">
            <a:avLst/>
          </a:prstGeom>
        </p:spPr>
        <p:txBody>
          <a:bodyPr wrap="square">
            <a:spAutoFit/>
          </a:bodyPr>
          <a:lstStyle/>
          <a:p>
            <a:r>
              <a:rPr lang="fr-FR" sz="3200" dirty="0">
                <a:solidFill>
                  <a:srgbClr val="C00000"/>
                </a:solidFill>
                <a:latin typeface="Arial Narrow" panose="020B0606020202030204" pitchFamily="34" charset="0"/>
              </a:rPr>
              <a:t>// Le collectif Figeacteurs</a:t>
            </a:r>
          </a:p>
        </p:txBody>
      </p:sp>
      <p:sp>
        <p:nvSpPr>
          <p:cNvPr id="6" name="Espace réservé du numéro de diapositive 5"/>
          <p:cNvSpPr>
            <a:spLocks noGrp="1"/>
          </p:cNvSpPr>
          <p:nvPr>
            <p:ph type="sldNum" sz="quarter" idx="12"/>
          </p:nvPr>
        </p:nvSpPr>
        <p:spPr/>
        <p:txBody>
          <a:bodyPr/>
          <a:lstStyle/>
          <a:p>
            <a:fld id="{EF0C36C4-21FD-4EAB-BD22-171DEA5434D5}" type="slidenum">
              <a:rPr lang="fr-FR" smtClean="0"/>
              <a:pPr/>
              <a:t>50</a:t>
            </a:fld>
            <a:endParaRPr lang="fr-FR"/>
          </a:p>
        </p:txBody>
      </p:sp>
      <p:pic>
        <p:nvPicPr>
          <p:cNvPr id="2" name="Image 1"/>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427984" y="3394674"/>
            <a:ext cx="4716016" cy="353701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CB73DD0-CD4D-4027-B2D3-1D637046FCF2}"/>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36512" y="0"/>
            <a:ext cx="9433048" cy="6885384"/>
          </a:xfrm>
          <a:prstGeom prst="rect">
            <a:avLst/>
          </a:prstGeom>
        </p:spPr>
      </p:pic>
      <p:sp>
        <p:nvSpPr>
          <p:cNvPr id="14" name="Rectangle 13">
            <a:extLst>
              <a:ext uri="{FF2B5EF4-FFF2-40B4-BE49-F238E27FC236}">
                <a16:creationId xmlns:a16="http://schemas.microsoft.com/office/drawing/2014/main" id="{282B9CE8-38AC-4E85-85AA-C288852AE83F}"/>
              </a:ext>
            </a:extLst>
          </p:cNvPr>
          <p:cNvSpPr/>
          <p:nvPr/>
        </p:nvSpPr>
        <p:spPr>
          <a:xfrm>
            <a:off x="453706" y="5133360"/>
            <a:ext cx="2710694" cy="184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252C9434-407C-4C43-AE29-40A80CB02B52}"/>
              </a:ext>
            </a:extLst>
          </p:cNvPr>
          <p:cNvSpPr/>
          <p:nvPr/>
        </p:nvSpPr>
        <p:spPr>
          <a:xfrm rot="16200000">
            <a:off x="-919517" y="1340622"/>
            <a:ext cx="5477825" cy="27313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044624" y="3909224"/>
            <a:ext cx="4085692" cy="1224136"/>
          </a:xfrm>
        </p:spPr>
        <p:txBody>
          <a:bodyPr>
            <a:normAutofit/>
          </a:bodyPr>
          <a:lstStyle/>
          <a:p>
            <a:pPr algn="r"/>
            <a:r>
              <a:rPr lang="fr-FR" sz="3100" b="1" dirty="0">
                <a:solidFill>
                  <a:schemeClr val="bg1"/>
                </a:solidFill>
                <a:latin typeface="Arial Narrow" panose="020B0606020202030204" pitchFamily="34" charset="0"/>
                <a:cs typeface="Arial" panose="020B0604020202020204" pitchFamily="34" charset="0"/>
              </a:rPr>
              <a:t>QUESTIONS </a:t>
            </a:r>
            <a:br>
              <a:rPr lang="fr-FR" sz="3100" b="1" dirty="0">
                <a:solidFill>
                  <a:schemeClr val="bg1"/>
                </a:solidFill>
                <a:latin typeface="Arial Narrow" panose="020B0606020202030204" pitchFamily="34" charset="0"/>
                <a:cs typeface="Arial" panose="020B0604020202020204" pitchFamily="34" charset="0"/>
              </a:rPr>
            </a:br>
            <a:r>
              <a:rPr lang="fr-FR" sz="3100" b="1" dirty="0">
                <a:solidFill>
                  <a:schemeClr val="bg1"/>
                </a:solidFill>
                <a:latin typeface="Arial Narrow" panose="020B0606020202030204" pitchFamily="34" charset="0"/>
                <a:cs typeface="Arial" panose="020B0604020202020204" pitchFamily="34" charset="0"/>
              </a:rPr>
              <a:t>DIVERSES</a:t>
            </a:r>
            <a:endParaRPr lang="fr-FR" sz="4000" dirty="0">
              <a:latin typeface="Arial Narrow" panose="020B060602020203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A0715C48-3AE6-44D7-87C0-3E9C7710A8D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7531" y="5644738"/>
            <a:ext cx="2123728" cy="1083031"/>
          </a:xfrm>
          <a:prstGeom prst="rect">
            <a:avLst/>
          </a:prstGeom>
        </p:spPr>
      </p:pic>
      <p:sp>
        <p:nvSpPr>
          <p:cNvPr id="7" name="Espace réservé du numéro de diapositive 6"/>
          <p:cNvSpPr>
            <a:spLocks noGrp="1"/>
          </p:cNvSpPr>
          <p:nvPr>
            <p:ph type="sldNum" sz="quarter" idx="12"/>
          </p:nvPr>
        </p:nvSpPr>
        <p:spPr/>
        <p:txBody>
          <a:bodyPr/>
          <a:lstStyle/>
          <a:p>
            <a:fld id="{EF0C36C4-21FD-4EAB-BD22-171DEA5434D5}" type="slidenum">
              <a:rPr lang="fr-FR" smtClean="0"/>
              <a:pPr/>
              <a:t>51</a:t>
            </a:fld>
            <a:endParaRPr lang="fr-FR"/>
          </a:p>
        </p:txBody>
      </p:sp>
    </p:spTree>
    <p:extLst>
      <p:ext uri="{BB962C8B-B14F-4D97-AF65-F5344CB8AC3E}">
        <p14:creationId xmlns:p14="http://schemas.microsoft.com/office/powerpoint/2010/main" val="127132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5580112" y="908720"/>
            <a:ext cx="5040560" cy="584775"/>
          </a:xfrm>
        </p:spPr>
        <p:txBody>
          <a:bodyPr>
            <a:normAutofit/>
          </a:bodyPr>
          <a:lstStyle/>
          <a:p>
            <a:pPr marL="0" indent="0">
              <a:buNone/>
            </a:pPr>
            <a:r>
              <a:rPr lang="fr-FR" sz="2400" dirty="0">
                <a:latin typeface="Arial Narrow" panose="020B0606020202030204" pitchFamily="34" charset="0"/>
              </a:rPr>
              <a:t>Témoignages d’adhérents</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404664"/>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sp>
        <p:nvSpPr>
          <p:cNvPr id="2" name="ZoneTexte 1"/>
          <p:cNvSpPr txBox="1"/>
          <p:nvPr/>
        </p:nvSpPr>
        <p:spPr>
          <a:xfrm>
            <a:off x="1151620" y="3861048"/>
            <a:ext cx="4536504" cy="2677656"/>
          </a:xfrm>
          <a:prstGeom prst="rect">
            <a:avLst/>
          </a:prstGeom>
          <a:noFill/>
        </p:spPr>
        <p:txBody>
          <a:bodyPr wrap="square" rtlCol="0">
            <a:spAutoFit/>
          </a:bodyPr>
          <a:lstStyle/>
          <a:p>
            <a:pPr algn="just"/>
            <a:r>
              <a:rPr lang="fr-FR" sz="1400" i="1" dirty="0">
                <a:latin typeface="Arial Narrow" panose="020B0606020202030204" pitchFamily="34" charset="0"/>
              </a:rPr>
              <a:t>« Figeacteurs me permet de me rendre compte des initiatives locales dans de nombreux domaines (économiques, culturels, associatifs...) et donc de comprendre le monde qui m'entoure et entoure mon entreprise Randstad car je pense que pour déceler les envies professionnelles de mes candidats et répondre au mieux aux besoins de recrutement de mes clients il faut connaître le plus possible les centres d'intérêt des personnes et l'environnement dans lequel elles évoluent. </a:t>
            </a:r>
          </a:p>
          <a:p>
            <a:pPr algn="just"/>
            <a:r>
              <a:rPr lang="fr-FR" sz="1400" i="1" dirty="0">
                <a:latin typeface="Arial Narrow" panose="020B0606020202030204" pitchFamily="34" charset="0"/>
              </a:rPr>
              <a:t>Dans la mesure de mes disponibilités, Figeacteurs me permet également d'être actrice de ces événements locaux. » </a:t>
            </a:r>
            <a:r>
              <a:rPr lang="fr-FR" sz="1400" dirty="0">
                <a:latin typeface="Arial Narrow" panose="020B0606020202030204" pitchFamily="34" charset="0"/>
              </a:rPr>
              <a:t>Mélanie Denis directrice de Randstad et adhérente en tant qu’entreprise à Figeacteurs</a:t>
            </a:r>
          </a:p>
        </p:txBody>
      </p:sp>
      <p:pic>
        <p:nvPicPr>
          <p:cNvPr id="3" name="Image 2"/>
          <p:cNvPicPr>
            <a:picLocks noChangeAspect="1"/>
          </p:cNvPicPr>
          <p:nvPr/>
        </p:nvPicPr>
        <p:blipFill>
          <a:blip r:embed="rId3" cstate="screen">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471971" y="3996584"/>
            <a:ext cx="2248727" cy="2335155"/>
          </a:xfrm>
          <a:prstGeom prst="rect">
            <a:avLst/>
          </a:prstGeom>
        </p:spPr>
      </p:pic>
      <p:sp>
        <p:nvSpPr>
          <p:cNvPr id="6" name="Organigramme : Alternative 5"/>
          <p:cNvSpPr/>
          <p:nvPr/>
        </p:nvSpPr>
        <p:spPr>
          <a:xfrm>
            <a:off x="899592" y="3796010"/>
            <a:ext cx="5040560" cy="2736304"/>
          </a:xfrm>
          <a:prstGeom prst="flowChartAlternateProcess">
            <a:avLst/>
          </a:prstGeom>
          <a:noFill/>
          <a:ln>
            <a:solidFill>
              <a:srgbClr val="D0B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431390" y="1484784"/>
            <a:ext cx="4164946" cy="2016224"/>
          </a:xfrm>
          <a:prstGeom prst="roundRect">
            <a:avLst/>
          </a:prstGeom>
          <a:noFill/>
          <a:ln>
            <a:solidFill>
              <a:srgbClr val="D0B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647413" y="1684546"/>
            <a:ext cx="3732899" cy="1600438"/>
          </a:xfrm>
          <a:prstGeom prst="rect">
            <a:avLst/>
          </a:prstGeom>
          <a:noFill/>
        </p:spPr>
        <p:txBody>
          <a:bodyPr wrap="square" rtlCol="0">
            <a:spAutoFit/>
          </a:bodyPr>
          <a:lstStyle/>
          <a:p>
            <a:pPr algn="just"/>
            <a:r>
              <a:rPr lang="fr-FR" sz="1400" i="1" dirty="0">
                <a:latin typeface="Arial Narrow" panose="020B0606020202030204" pitchFamily="34" charset="0"/>
              </a:rPr>
              <a:t>« Nous avons choisi d’adhérer à Figeacteurs car nous étions nouveaux sur le territoire et l’association  nous a permis d’avoir une première vision de celui-ci. </a:t>
            </a:r>
          </a:p>
          <a:p>
            <a:pPr algn="just"/>
            <a:r>
              <a:rPr lang="fr-FR" sz="1400" i="1" dirty="0">
                <a:latin typeface="Arial Narrow" panose="020B0606020202030204" pitchFamily="34" charset="0"/>
              </a:rPr>
              <a:t>Figeacteurs nous apporte un réseau grâce à la mise en relation rapide avec différents acteurs. » </a:t>
            </a:r>
            <a:r>
              <a:rPr lang="fr-FR" sz="1400" dirty="0">
                <a:latin typeface="Arial Narrow" panose="020B0606020202030204" pitchFamily="34" charset="0"/>
              </a:rPr>
              <a:t>Linda et Nicolas DUPONT  gérant du magasin Le Vrac de Figeac</a:t>
            </a:r>
            <a:r>
              <a:rPr lang="fr-FR" sz="1400" i="1" dirty="0">
                <a:latin typeface="Arial Narrow" panose="020B0606020202030204" pitchFamily="34" charset="0"/>
              </a:rPr>
              <a:t>. </a:t>
            </a:r>
          </a:p>
        </p:txBody>
      </p:sp>
      <p:pic>
        <p:nvPicPr>
          <p:cNvPr id="5" name="Image 4"/>
          <p:cNvPicPr>
            <a:picLocks noChangeAspect="1"/>
          </p:cNvPicPr>
          <p:nvPr/>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808910" y="1404725"/>
            <a:ext cx="2298859" cy="2160079"/>
          </a:xfrm>
          <a:prstGeom prst="rect">
            <a:avLst/>
          </a:prstGeom>
        </p:spPr>
      </p:pic>
      <p:sp>
        <p:nvSpPr>
          <p:cNvPr id="10" name="Espace réservé du numéro de diapositive 9"/>
          <p:cNvSpPr>
            <a:spLocks noGrp="1"/>
          </p:cNvSpPr>
          <p:nvPr>
            <p:ph type="sldNum" sz="quarter" idx="12"/>
          </p:nvPr>
        </p:nvSpPr>
        <p:spPr/>
        <p:txBody>
          <a:bodyPr/>
          <a:lstStyle/>
          <a:p>
            <a:fld id="{EF0C36C4-21FD-4EAB-BD22-171DEA5434D5}" type="slidenum">
              <a:rPr lang="fr-FR" smtClean="0"/>
              <a:pPr/>
              <a:t>6</a:t>
            </a:fld>
            <a:endParaRPr lang="fr-FR"/>
          </a:p>
        </p:txBody>
      </p:sp>
    </p:spTree>
    <p:extLst>
      <p:ext uri="{BB962C8B-B14F-4D97-AF65-F5344CB8AC3E}">
        <p14:creationId xmlns:p14="http://schemas.microsoft.com/office/powerpoint/2010/main" val="300284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p:cNvSpPr txBox="1"/>
          <p:nvPr/>
        </p:nvSpPr>
        <p:spPr>
          <a:xfrm>
            <a:off x="3635896" y="1322184"/>
            <a:ext cx="5040560" cy="738664"/>
          </a:xfrm>
          <a:prstGeom prst="rect">
            <a:avLst/>
          </a:prstGeom>
          <a:noFill/>
        </p:spPr>
        <p:txBody>
          <a:bodyPr wrap="square" rtlCol="0">
            <a:spAutoFit/>
          </a:bodyPr>
          <a:lstStyle/>
          <a:p>
            <a:pPr algn="r"/>
            <a:r>
              <a:rPr lang="fr-FR" sz="1400" i="1" dirty="0">
                <a:latin typeface="Arial Narrow" panose="020B0606020202030204" pitchFamily="34" charset="0"/>
              </a:rPr>
              <a:t>A l’issue du programme LIENS et de deux ans de réflexion,  nous avons ouvert un espace de bureaux partagés au 12 rue d’</a:t>
            </a:r>
            <a:r>
              <a:rPr lang="fr-FR" sz="1400" i="1" dirty="0" err="1">
                <a:latin typeface="Arial Narrow" panose="020B0606020202030204" pitchFamily="34" charset="0"/>
              </a:rPr>
              <a:t>Aujou</a:t>
            </a:r>
            <a:r>
              <a:rPr lang="fr-FR" sz="1400" i="1" dirty="0">
                <a:latin typeface="Arial Narrow" panose="020B0606020202030204" pitchFamily="34" charset="0"/>
              </a:rPr>
              <a:t>, au cœur du centre ville, en attendant de développer un véritable Tiers Lieu! </a:t>
            </a:r>
          </a:p>
        </p:txBody>
      </p:sp>
      <p:sp>
        <p:nvSpPr>
          <p:cNvPr id="12" name="Espace réservé du contenu 2">
            <a:extLst>
              <a:ext uri="{FF2B5EF4-FFF2-40B4-BE49-F238E27FC236}">
                <a16:creationId xmlns:a16="http://schemas.microsoft.com/office/drawing/2014/main" id="{085ACE18-8F26-4517-AAC0-7EC7E234D291}"/>
              </a:ext>
            </a:extLst>
          </p:cNvPr>
          <p:cNvSpPr>
            <a:spLocks noGrp="1"/>
          </p:cNvSpPr>
          <p:nvPr>
            <p:ph idx="1"/>
          </p:nvPr>
        </p:nvSpPr>
        <p:spPr>
          <a:xfrm>
            <a:off x="6084168" y="908720"/>
            <a:ext cx="5040560" cy="584775"/>
          </a:xfrm>
        </p:spPr>
        <p:txBody>
          <a:bodyPr>
            <a:normAutofit/>
          </a:bodyPr>
          <a:lstStyle/>
          <a:p>
            <a:pPr marL="0" indent="0">
              <a:buNone/>
            </a:pPr>
            <a:r>
              <a:rPr lang="fr-FR" sz="2400" dirty="0">
                <a:latin typeface="Arial Narrow" panose="020B0606020202030204" pitchFamily="34" charset="0"/>
              </a:rPr>
              <a:t>Un lieu qui rassemble</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404664"/>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sp>
        <p:nvSpPr>
          <p:cNvPr id="21" name="ZoneTexte 20">
            <a:extLst>
              <a:ext uri="{FF2B5EF4-FFF2-40B4-BE49-F238E27FC236}">
                <a16:creationId xmlns:a16="http://schemas.microsoft.com/office/drawing/2014/main" id="{E83E764B-F802-4158-BC48-9D5AD7F4A0A1}"/>
              </a:ext>
            </a:extLst>
          </p:cNvPr>
          <p:cNvSpPr txBox="1"/>
          <p:nvPr/>
        </p:nvSpPr>
        <p:spPr>
          <a:xfrm>
            <a:off x="5275675" y="2170337"/>
            <a:ext cx="2753080" cy="369332"/>
          </a:xfrm>
          <a:prstGeom prst="rect">
            <a:avLst/>
          </a:prstGeom>
          <a:noFill/>
        </p:spPr>
        <p:txBody>
          <a:bodyPr wrap="square" rtlCol="0">
            <a:spAutoFit/>
          </a:bodyPr>
          <a:lstStyle/>
          <a:p>
            <a:pPr algn="ctr"/>
            <a:r>
              <a:rPr lang="fr-FR" b="1" dirty="0">
                <a:latin typeface="Arial Narrow" panose="020B0606020202030204" pitchFamily="34" charset="0"/>
              </a:rPr>
              <a:t>Les Co-</a:t>
            </a:r>
            <a:r>
              <a:rPr lang="fr-FR" b="1" dirty="0" err="1">
                <a:latin typeface="Arial Narrow" panose="020B0606020202030204" pitchFamily="34" charset="0"/>
              </a:rPr>
              <a:t>workers</a:t>
            </a:r>
            <a:r>
              <a:rPr lang="fr-FR" b="1" dirty="0">
                <a:latin typeface="Arial Narrow" panose="020B0606020202030204" pitchFamily="34" charset="0"/>
              </a:rPr>
              <a:t>,</a:t>
            </a:r>
          </a:p>
        </p:txBody>
      </p:sp>
      <p:pic>
        <p:nvPicPr>
          <p:cNvPr id="27" name="Image 26">
            <a:extLst>
              <a:ext uri="{FF2B5EF4-FFF2-40B4-BE49-F238E27FC236}">
                <a16:creationId xmlns:a16="http://schemas.microsoft.com/office/drawing/2014/main" id="{CD378FB3-B4B5-47D8-A4E7-70FDFDEF4B33}"/>
              </a:ext>
            </a:extLst>
          </p:cNvPr>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val="0"/>
              </a:ext>
            </a:extLst>
          </a:blip>
          <a:srcRect b="-1124"/>
          <a:stretch/>
        </p:blipFill>
        <p:spPr>
          <a:xfrm>
            <a:off x="-252536" y="-343191"/>
            <a:ext cx="3024336" cy="5143500"/>
          </a:xfrm>
          <a:prstGeom prst="rect">
            <a:avLst/>
          </a:prstGeom>
          <a:ln>
            <a:noFill/>
          </a:ln>
          <a:effectLst/>
        </p:spPr>
      </p:pic>
      <p:sp>
        <p:nvSpPr>
          <p:cNvPr id="31" name="Espace réservé du contenu 2">
            <a:extLst>
              <a:ext uri="{FF2B5EF4-FFF2-40B4-BE49-F238E27FC236}">
                <a16:creationId xmlns:a16="http://schemas.microsoft.com/office/drawing/2014/main" id="{FB3F55D2-7905-4FE0-9962-65DC291FF2AE}"/>
              </a:ext>
            </a:extLst>
          </p:cNvPr>
          <p:cNvSpPr txBox="1">
            <a:spLocks/>
          </p:cNvSpPr>
          <p:nvPr/>
        </p:nvSpPr>
        <p:spPr>
          <a:xfrm>
            <a:off x="3421861" y="5120836"/>
            <a:ext cx="2528163" cy="188176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buFont typeface="Arial" panose="020B0604020202020204" pitchFamily="34" charset="0"/>
              <a:buNone/>
            </a:pPr>
            <a:r>
              <a:rPr lang="fr-FR" sz="1100" b="1" dirty="0">
                <a:latin typeface="Arial Narrow" panose="020B0606020202030204" pitchFamily="34" charset="0"/>
              </a:rPr>
              <a:t>FORMULES CO-WORKING</a:t>
            </a:r>
          </a:p>
          <a:p>
            <a:pPr fontAlgn="base">
              <a:buFont typeface="Wingdings" panose="05000000000000000000" pitchFamily="2" charset="2"/>
              <a:buChar char="ü"/>
            </a:pPr>
            <a:r>
              <a:rPr lang="fr-FR" sz="1100" b="1" dirty="0">
                <a:latin typeface="Arial Narrow" panose="020B0606020202030204" pitchFamily="34" charset="0"/>
              </a:rPr>
              <a:t>Formule NOMADE</a:t>
            </a:r>
            <a:r>
              <a:rPr lang="fr-FR" sz="1100" dirty="0">
                <a:latin typeface="Arial Narrow" panose="020B0606020202030204" pitchFamily="34" charset="0"/>
              </a:rPr>
              <a:t> 7€ la journée ou 60€ les 10 journées: accès </a:t>
            </a:r>
            <a:r>
              <a:rPr lang="fr-FR" sz="1100" dirty="0" err="1">
                <a:latin typeface="Arial Narrow" panose="020B0606020202030204" pitchFamily="34" charset="0"/>
              </a:rPr>
              <a:t>wi-fi</a:t>
            </a:r>
            <a:r>
              <a:rPr lang="fr-FR" sz="1100" dirty="0">
                <a:latin typeface="Arial Narrow" panose="020B0606020202030204" pitchFamily="34" charset="0"/>
              </a:rPr>
              <a:t>, 6 à 8 personnes en open </a:t>
            </a:r>
            <a:r>
              <a:rPr lang="fr-FR" sz="1100" dirty="0" err="1">
                <a:latin typeface="Arial Narrow" panose="020B0606020202030204" pitchFamily="34" charset="0"/>
              </a:rPr>
              <a:t>space</a:t>
            </a:r>
            <a:r>
              <a:rPr lang="fr-FR" sz="1100" dirty="0">
                <a:latin typeface="Arial Narrow" panose="020B0606020202030204" pitchFamily="34" charset="0"/>
              </a:rPr>
              <a:t>.</a:t>
            </a:r>
          </a:p>
          <a:p>
            <a:pPr fontAlgn="base">
              <a:buFont typeface="Wingdings" panose="05000000000000000000" pitchFamily="2" charset="2"/>
              <a:buChar char="ü"/>
            </a:pPr>
            <a:r>
              <a:rPr lang="fr-FR" sz="1100" b="1" dirty="0">
                <a:latin typeface="Arial Narrow" panose="020B0606020202030204" pitchFamily="34" charset="0"/>
              </a:rPr>
              <a:t>Formule RÉSIDENT</a:t>
            </a:r>
            <a:r>
              <a:rPr lang="fr-FR" sz="1100" dirty="0">
                <a:latin typeface="Arial Narrow" panose="020B0606020202030204" pitchFamily="34" charset="0"/>
              </a:rPr>
              <a:t> 110€ /mois: accès </a:t>
            </a:r>
            <a:r>
              <a:rPr lang="fr-FR" sz="1100" dirty="0" err="1">
                <a:latin typeface="Arial Narrow" panose="020B0606020202030204" pitchFamily="34" charset="0"/>
              </a:rPr>
              <a:t>wi-fi</a:t>
            </a:r>
            <a:r>
              <a:rPr lang="fr-FR" sz="1100" dirty="0">
                <a:latin typeface="Arial Narrow" panose="020B0606020202030204" pitchFamily="34" charset="0"/>
              </a:rPr>
              <a:t> en bureaux partagés, consommables et factures en supplément.</a:t>
            </a:r>
          </a:p>
        </p:txBody>
      </p:sp>
      <p:sp>
        <p:nvSpPr>
          <p:cNvPr id="9" name="Rectangle 8">
            <a:extLst>
              <a:ext uri="{FF2B5EF4-FFF2-40B4-BE49-F238E27FC236}">
                <a16:creationId xmlns:a16="http://schemas.microsoft.com/office/drawing/2014/main" id="{61FDF275-453A-4646-8F64-89D50CC38E8E}"/>
              </a:ext>
            </a:extLst>
          </p:cNvPr>
          <p:cNvSpPr/>
          <p:nvPr/>
        </p:nvSpPr>
        <p:spPr>
          <a:xfrm>
            <a:off x="5650153" y="5111720"/>
            <a:ext cx="720080" cy="1323439"/>
          </a:xfrm>
          <a:prstGeom prst="rect">
            <a:avLst/>
          </a:prstGeom>
        </p:spPr>
        <p:txBody>
          <a:bodyPr wrap="square">
            <a:spAutoFit/>
          </a:bodyPr>
          <a:lstStyle/>
          <a:p>
            <a:pPr defTabSz="720000"/>
            <a:r>
              <a:rPr lang="fr-FR" sz="8000" b="1" dirty="0">
                <a:solidFill>
                  <a:srgbClr val="D0B02A"/>
                </a:solidFill>
                <a:latin typeface="Angie BlackOpen" pitchFamily="50" charset="0"/>
              </a:rPr>
              <a:t>+</a:t>
            </a:r>
          </a:p>
        </p:txBody>
      </p:sp>
      <p:sp>
        <p:nvSpPr>
          <p:cNvPr id="10" name="Espace réservé du contenu 2">
            <a:extLst>
              <a:ext uri="{FF2B5EF4-FFF2-40B4-BE49-F238E27FC236}">
                <a16:creationId xmlns:a16="http://schemas.microsoft.com/office/drawing/2014/main" id="{99040980-A587-47D2-A4BD-372A94858C45}"/>
              </a:ext>
            </a:extLst>
          </p:cNvPr>
          <p:cNvSpPr txBox="1">
            <a:spLocks/>
          </p:cNvSpPr>
          <p:nvPr/>
        </p:nvSpPr>
        <p:spPr>
          <a:xfrm>
            <a:off x="6414057" y="5077863"/>
            <a:ext cx="2528162" cy="1967709"/>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buFont typeface="Wingdings" panose="05000000000000000000" pitchFamily="2" charset="2"/>
              <a:buChar char="ü"/>
            </a:pPr>
            <a:r>
              <a:rPr lang="fr-FR" sz="1300" b="1" dirty="0">
                <a:latin typeface="Arial Narrow" panose="020B0606020202030204" pitchFamily="34" charset="0"/>
              </a:rPr>
              <a:t>SALLE DE RÉUNION : 50€ la journée ou 25€ la 1/2 journée. </a:t>
            </a:r>
            <a:endParaRPr lang="fr-FR" sz="1300" dirty="0">
              <a:latin typeface="Arial Narrow" panose="020B0606020202030204" pitchFamily="34" charset="0"/>
            </a:endParaRPr>
          </a:p>
          <a:p>
            <a:pPr marL="0" indent="0" fontAlgn="base">
              <a:buFont typeface="Arial" panose="020B0604020202020204" pitchFamily="34" charset="0"/>
              <a:buNone/>
            </a:pPr>
            <a:r>
              <a:rPr lang="fr-FR" sz="1300" dirty="0">
                <a:latin typeface="Arial Narrow" panose="020B0606020202030204" pitchFamily="34" charset="0"/>
              </a:rPr>
              <a:t>Notre espace ouvert dispose d’une salle de réunion pouvant accueillir jusqu’à une quinzaine de personnes. </a:t>
            </a:r>
          </a:p>
          <a:p>
            <a:pPr fontAlgn="base">
              <a:buFont typeface="Wingdings" panose="05000000000000000000" pitchFamily="2" charset="2"/>
              <a:buChar char="ü"/>
            </a:pPr>
            <a:r>
              <a:rPr lang="fr-FR" sz="1300" b="1" dirty="0">
                <a:latin typeface="Arial Narrow" panose="020B0606020202030204" pitchFamily="34" charset="0"/>
              </a:rPr>
              <a:t>VITRINE ÉPHÈMÈRE : 20 € la semaine, 4 semaines maximum.</a:t>
            </a:r>
            <a:endParaRPr lang="fr-FR" sz="1300" dirty="0">
              <a:latin typeface="Arial Narrow" panose="020B0606020202030204" pitchFamily="34" charset="0"/>
            </a:endParaRPr>
          </a:p>
          <a:p>
            <a:pPr marL="0" indent="0" fontAlgn="base">
              <a:buFont typeface="Arial" panose="020B0604020202020204" pitchFamily="34" charset="0"/>
              <a:buNone/>
            </a:pPr>
            <a:r>
              <a:rPr lang="fr-FR" sz="1300" dirty="0">
                <a:latin typeface="Arial Narrow" panose="020B0606020202030204" pitchFamily="34" charset="0"/>
              </a:rPr>
              <a:t>Privatisation de la vitrine pour les adhérents et pour des projets de développement durable local en lien avec la charte Figeacteurs.</a:t>
            </a:r>
          </a:p>
          <a:p>
            <a:pPr marL="0" indent="0" fontAlgn="base">
              <a:buFont typeface="Arial" panose="020B0604020202020204" pitchFamily="34" charset="0"/>
              <a:buNone/>
            </a:pPr>
            <a:r>
              <a:rPr lang="fr-FR" sz="1800" dirty="0">
                <a:latin typeface="Arial Narrow" panose="020B0606020202030204" pitchFamily="34" charset="0"/>
              </a:rPr>
              <a:t> </a:t>
            </a:r>
          </a:p>
        </p:txBody>
      </p:sp>
      <p:sp>
        <p:nvSpPr>
          <p:cNvPr id="16" name="ZoneTexte 15">
            <a:extLst>
              <a:ext uri="{FF2B5EF4-FFF2-40B4-BE49-F238E27FC236}">
                <a16:creationId xmlns:a16="http://schemas.microsoft.com/office/drawing/2014/main" id="{E83E764B-F802-4158-BC48-9D5AD7F4A0A1}"/>
              </a:ext>
            </a:extLst>
          </p:cNvPr>
          <p:cNvSpPr txBox="1"/>
          <p:nvPr/>
        </p:nvSpPr>
        <p:spPr>
          <a:xfrm>
            <a:off x="7020272" y="2178610"/>
            <a:ext cx="2315096" cy="369332"/>
          </a:xfrm>
          <a:prstGeom prst="rect">
            <a:avLst/>
          </a:prstGeom>
          <a:noFill/>
        </p:spPr>
        <p:txBody>
          <a:bodyPr wrap="square" rtlCol="0">
            <a:spAutoFit/>
          </a:bodyPr>
          <a:lstStyle/>
          <a:p>
            <a:pPr algn="ctr"/>
            <a:r>
              <a:rPr lang="fr-FR" b="1" dirty="0">
                <a:latin typeface="Arial Narrow" panose="020B0606020202030204" pitchFamily="34" charset="0"/>
              </a:rPr>
              <a:t>Nos adhérents</a:t>
            </a:r>
          </a:p>
        </p:txBody>
      </p:sp>
      <p:sp>
        <p:nvSpPr>
          <p:cNvPr id="17" name="ZoneTexte 16">
            <a:extLst>
              <a:ext uri="{FF2B5EF4-FFF2-40B4-BE49-F238E27FC236}">
                <a16:creationId xmlns:a16="http://schemas.microsoft.com/office/drawing/2014/main" id="{E83E764B-F802-4158-BC48-9D5AD7F4A0A1}"/>
              </a:ext>
            </a:extLst>
          </p:cNvPr>
          <p:cNvSpPr txBox="1"/>
          <p:nvPr/>
        </p:nvSpPr>
        <p:spPr>
          <a:xfrm>
            <a:off x="6614869" y="2699155"/>
            <a:ext cx="2315096" cy="369332"/>
          </a:xfrm>
          <a:prstGeom prst="rect">
            <a:avLst/>
          </a:prstGeom>
          <a:noFill/>
        </p:spPr>
        <p:txBody>
          <a:bodyPr wrap="square" rtlCol="0">
            <a:spAutoFit/>
          </a:bodyPr>
          <a:lstStyle/>
          <a:p>
            <a:pPr algn="ctr"/>
            <a:r>
              <a:rPr lang="fr-FR" b="1" dirty="0">
                <a:latin typeface="Arial Narrow" panose="020B0606020202030204" pitchFamily="34" charset="0"/>
              </a:rPr>
              <a:t>Les porteurs de projets</a:t>
            </a:r>
          </a:p>
        </p:txBody>
      </p:sp>
      <p:sp>
        <p:nvSpPr>
          <p:cNvPr id="18" name="ZoneTexte 17">
            <a:extLst>
              <a:ext uri="{FF2B5EF4-FFF2-40B4-BE49-F238E27FC236}">
                <a16:creationId xmlns:a16="http://schemas.microsoft.com/office/drawing/2014/main" id="{E83E764B-F802-4158-BC48-9D5AD7F4A0A1}"/>
              </a:ext>
            </a:extLst>
          </p:cNvPr>
          <p:cNvSpPr txBox="1"/>
          <p:nvPr/>
        </p:nvSpPr>
        <p:spPr>
          <a:xfrm>
            <a:off x="3421861" y="2464335"/>
            <a:ext cx="5508104" cy="369332"/>
          </a:xfrm>
          <a:prstGeom prst="rect">
            <a:avLst/>
          </a:prstGeom>
          <a:noFill/>
        </p:spPr>
        <p:txBody>
          <a:bodyPr wrap="square" rtlCol="0">
            <a:spAutoFit/>
          </a:bodyPr>
          <a:lstStyle/>
          <a:p>
            <a:pPr algn="r"/>
            <a:r>
              <a:rPr lang="fr-FR" b="1" dirty="0">
                <a:latin typeface="Arial Narrow" panose="020B0606020202030204" pitchFamily="34" charset="0"/>
              </a:rPr>
              <a:t>Les conjoints de nouveaux arrivants</a:t>
            </a:r>
          </a:p>
        </p:txBody>
      </p:sp>
      <p:sp>
        <p:nvSpPr>
          <p:cNvPr id="19" name="ZoneTexte 18">
            <a:extLst>
              <a:ext uri="{FF2B5EF4-FFF2-40B4-BE49-F238E27FC236}">
                <a16:creationId xmlns:a16="http://schemas.microsoft.com/office/drawing/2014/main" id="{E883ED7C-44D6-436B-AF59-DB3BDEFAB222}"/>
              </a:ext>
            </a:extLst>
          </p:cNvPr>
          <p:cNvSpPr txBox="1"/>
          <p:nvPr/>
        </p:nvSpPr>
        <p:spPr>
          <a:xfrm>
            <a:off x="3589052" y="2228559"/>
            <a:ext cx="2315096" cy="307777"/>
          </a:xfrm>
          <a:prstGeom prst="rect">
            <a:avLst/>
          </a:prstGeom>
          <a:noFill/>
        </p:spPr>
        <p:txBody>
          <a:bodyPr wrap="square" rtlCol="0">
            <a:spAutoFit/>
          </a:bodyPr>
          <a:lstStyle/>
          <a:p>
            <a:pPr algn="r"/>
            <a:r>
              <a:rPr lang="fr-FR" sz="1400" dirty="0">
                <a:latin typeface="Arial Narrow" panose="020B0606020202030204" pitchFamily="34" charset="0"/>
              </a:rPr>
              <a:t>Un espace d’accueil pour …</a:t>
            </a:r>
          </a:p>
        </p:txBody>
      </p:sp>
      <p:grpSp>
        <p:nvGrpSpPr>
          <p:cNvPr id="6" name="Groupe 5">
            <a:extLst>
              <a:ext uri="{FF2B5EF4-FFF2-40B4-BE49-F238E27FC236}">
                <a16:creationId xmlns:a16="http://schemas.microsoft.com/office/drawing/2014/main" id="{824634FF-B821-4AC8-BC51-C55D4790C682}"/>
              </a:ext>
            </a:extLst>
          </p:cNvPr>
          <p:cNvGrpSpPr/>
          <p:nvPr/>
        </p:nvGrpSpPr>
        <p:grpSpPr>
          <a:xfrm>
            <a:off x="5457177" y="3754507"/>
            <a:ext cx="2480836" cy="929891"/>
            <a:chOff x="5881255" y="2571985"/>
            <a:chExt cx="2480836" cy="929891"/>
          </a:xfrm>
        </p:grpSpPr>
        <p:sp>
          <p:nvSpPr>
            <p:cNvPr id="20" name="Rectangle 19">
              <a:extLst>
                <a:ext uri="{FF2B5EF4-FFF2-40B4-BE49-F238E27FC236}">
                  <a16:creationId xmlns:a16="http://schemas.microsoft.com/office/drawing/2014/main" id="{3815BE8A-2077-4ACE-977E-25719A39EF78}"/>
                </a:ext>
              </a:extLst>
            </p:cNvPr>
            <p:cNvSpPr/>
            <p:nvPr/>
          </p:nvSpPr>
          <p:spPr>
            <a:xfrm>
              <a:off x="6505292" y="2571985"/>
              <a:ext cx="1856799" cy="769441"/>
            </a:xfrm>
            <a:prstGeom prst="rect">
              <a:avLst/>
            </a:prstGeom>
          </p:spPr>
          <p:txBody>
            <a:bodyPr wrap="square">
              <a:spAutoFit/>
            </a:bodyPr>
            <a:lstStyle/>
            <a:p>
              <a:pPr defTabSz="720000"/>
              <a:r>
                <a:rPr lang="fr-FR" sz="4400" b="1" dirty="0">
                  <a:solidFill>
                    <a:srgbClr val="C00000"/>
                  </a:solidFill>
                  <a:latin typeface="Angie BlackOpen" pitchFamily="50" charset="0"/>
                </a:rPr>
                <a:t>2</a:t>
              </a:r>
            </a:p>
          </p:txBody>
        </p:sp>
        <p:sp>
          <p:nvSpPr>
            <p:cNvPr id="22" name="ZoneTexte 21">
              <a:extLst>
                <a:ext uri="{FF2B5EF4-FFF2-40B4-BE49-F238E27FC236}">
                  <a16:creationId xmlns:a16="http://schemas.microsoft.com/office/drawing/2014/main" id="{F7B2E618-7724-4ADE-8842-655646D5DA5E}"/>
                </a:ext>
              </a:extLst>
            </p:cNvPr>
            <p:cNvSpPr txBox="1"/>
            <p:nvPr/>
          </p:nvSpPr>
          <p:spPr>
            <a:xfrm>
              <a:off x="5881255" y="3163322"/>
              <a:ext cx="1980726" cy="338554"/>
            </a:xfrm>
            <a:prstGeom prst="rect">
              <a:avLst/>
            </a:prstGeom>
            <a:noFill/>
          </p:spPr>
          <p:txBody>
            <a:bodyPr wrap="square" rtlCol="0">
              <a:spAutoFit/>
            </a:bodyPr>
            <a:lstStyle/>
            <a:p>
              <a:pPr algn="ctr"/>
              <a:r>
                <a:rPr lang="fr-FR" sz="1600" b="1" dirty="0">
                  <a:latin typeface="Arial Narrow" panose="020B0606020202030204" pitchFamily="34" charset="0"/>
                </a:rPr>
                <a:t>Réunions extérieures</a:t>
              </a:r>
            </a:p>
          </p:txBody>
        </p:sp>
      </p:grpSp>
      <p:grpSp>
        <p:nvGrpSpPr>
          <p:cNvPr id="24" name="Groupe 23">
            <a:extLst>
              <a:ext uri="{FF2B5EF4-FFF2-40B4-BE49-F238E27FC236}">
                <a16:creationId xmlns:a16="http://schemas.microsoft.com/office/drawing/2014/main" id="{7393F872-EC4C-449E-8717-38FF80BCABB8}"/>
              </a:ext>
            </a:extLst>
          </p:cNvPr>
          <p:cNvGrpSpPr/>
          <p:nvPr/>
        </p:nvGrpSpPr>
        <p:grpSpPr>
          <a:xfrm>
            <a:off x="3951396" y="2564904"/>
            <a:ext cx="2549411" cy="1209726"/>
            <a:chOff x="5948070" y="2520990"/>
            <a:chExt cx="2549411" cy="1209726"/>
          </a:xfrm>
        </p:grpSpPr>
        <p:sp>
          <p:nvSpPr>
            <p:cNvPr id="25" name="Rectangle 24">
              <a:extLst>
                <a:ext uri="{FF2B5EF4-FFF2-40B4-BE49-F238E27FC236}">
                  <a16:creationId xmlns:a16="http://schemas.microsoft.com/office/drawing/2014/main" id="{734A71A6-19A0-4B9C-A7E9-228E506FD636}"/>
                </a:ext>
              </a:extLst>
            </p:cNvPr>
            <p:cNvSpPr/>
            <p:nvPr/>
          </p:nvSpPr>
          <p:spPr>
            <a:xfrm>
              <a:off x="6640682" y="2520990"/>
              <a:ext cx="1856799" cy="769441"/>
            </a:xfrm>
            <a:prstGeom prst="rect">
              <a:avLst/>
            </a:prstGeom>
          </p:spPr>
          <p:txBody>
            <a:bodyPr wrap="square">
              <a:spAutoFit/>
            </a:bodyPr>
            <a:lstStyle/>
            <a:p>
              <a:pPr defTabSz="720000"/>
              <a:r>
                <a:rPr lang="fr-FR" sz="4400" b="1" dirty="0">
                  <a:solidFill>
                    <a:srgbClr val="C00000"/>
                  </a:solidFill>
                  <a:latin typeface="Angie BlackOpen" pitchFamily="50" charset="0"/>
                </a:rPr>
                <a:t>8</a:t>
              </a:r>
            </a:p>
          </p:txBody>
        </p:sp>
        <p:sp>
          <p:nvSpPr>
            <p:cNvPr id="26" name="ZoneTexte 25">
              <a:extLst>
                <a:ext uri="{FF2B5EF4-FFF2-40B4-BE49-F238E27FC236}">
                  <a16:creationId xmlns:a16="http://schemas.microsoft.com/office/drawing/2014/main" id="{063191B3-3C8F-4023-9B4B-EAD9E6EF4415}"/>
                </a:ext>
              </a:extLst>
            </p:cNvPr>
            <p:cNvSpPr txBox="1"/>
            <p:nvPr/>
          </p:nvSpPr>
          <p:spPr>
            <a:xfrm>
              <a:off x="5948070" y="3145941"/>
              <a:ext cx="1856799" cy="584775"/>
            </a:xfrm>
            <a:prstGeom prst="rect">
              <a:avLst/>
            </a:prstGeom>
            <a:noFill/>
          </p:spPr>
          <p:txBody>
            <a:bodyPr wrap="square" rtlCol="0">
              <a:spAutoFit/>
            </a:bodyPr>
            <a:lstStyle/>
            <a:p>
              <a:pPr algn="ctr"/>
              <a:r>
                <a:rPr lang="fr-FR" sz="1600" b="1" dirty="0">
                  <a:latin typeface="Arial Narrow" panose="020B0606020202030204" pitchFamily="34" charset="0"/>
                </a:rPr>
                <a:t>Semaines de location vitrine</a:t>
              </a:r>
            </a:p>
          </p:txBody>
        </p:sp>
      </p:grpSp>
      <p:grpSp>
        <p:nvGrpSpPr>
          <p:cNvPr id="28" name="Groupe 27">
            <a:extLst>
              <a:ext uri="{FF2B5EF4-FFF2-40B4-BE49-F238E27FC236}">
                <a16:creationId xmlns:a16="http://schemas.microsoft.com/office/drawing/2014/main" id="{7F4BA656-C3FE-4D69-B0DB-683DFCF2A19A}"/>
              </a:ext>
            </a:extLst>
          </p:cNvPr>
          <p:cNvGrpSpPr/>
          <p:nvPr/>
        </p:nvGrpSpPr>
        <p:grpSpPr>
          <a:xfrm>
            <a:off x="3131840" y="3908934"/>
            <a:ext cx="2587132" cy="1067002"/>
            <a:chOff x="5974912" y="2843542"/>
            <a:chExt cx="2587132" cy="1067002"/>
          </a:xfrm>
        </p:grpSpPr>
        <p:sp>
          <p:nvSpPr>
            <p:cNvPr id="29" name="Rectangle 28">
              <a:extLst>
                <a:ext uri="{FF2B5EF4-FFF2-40B4-BE49-F238E27FC236}">
                  <a16:creationId xmlns:a16="http://schemas.microsoft.com/office/drawing/2014/main" id="{1ED3791D-18B6-41A9-BBA9-F9AB9E3E1660}"/>
                </a:ext>
              </a:extLst>
            </p:cNvPr>
            <p:cNvSpPr/>
            <p:nvPr/>
          </p:nvSpPr>
          <p:spPr>
            <a:xfrm>
              <a:off x="6065443" y="2843542"/>
              <a:ext cx="2496601" cy="769441"/>
            </a:xfrm>
            <a:prstGeom prst="rect">
              <a:avLst/>
            </a:prstGeom>
          </p:spPr>
          <p:txBody>
            <a:bodyPr wrap="square">
              <a:spAutoFit/>
            </a:bodyPr>
            <a:lstStyle/>
            <a:p>
              <a:pPr defTabSz="720000"/>
              <a:r>
                <a:rPr lang="fr-FR" sz="4400" b="1" dirty="0">
                  <a:solidFill>
                    <a:srgbClr val="C00000"/>
                  </a:solidFill>
                  <a:latin typeface="Angie BlackOpen" pitchFamily="50" charset="0"/>
                </a:rPr>
                <a:t>2 750€</a:t>
              </a:r>
            </a:p>
          </p:txBody>
        </p:sp>
        <p:sp>
          <p:nvSpPr>
            <p:cNvPr id="30" name="ZoneTexte 29">
              <a:extLst>
                <a:ext uri="{FF2B5EF4-FFF2-40B4-BE49-F238E27FC236}">
                  <a16:creationId xmlns:a16="http://schemas.microsoft.com/office/drawing/2014/main" id="{3C217939-162A-47D1-95FC-7A2BB81C57D8}"/>
                </a:ext>
              </a:extLst>
            </p:cNvPr>
            <p:cNvSpPr txBox="1"/>
            <p:nvPr/>
          </p:nvSpPr>
          <p:spPr>
            <a:xfrm>
              <a:off x="5974912" y="3387324"/>
              <a:ext cx="2043358" cy="523220"/>
            </a:xfrm>
            <a:prstGeom prst="rect">
              <a:avLst/>
            </a:prstGeom>
            <a:noFill/>
          </p:spPr>
          <p:txBody>
            <a:bodyPr wrap="square" rtlCol="0">
              <a:spAutoFit/>
            </a:bodyPr>
            <a:lstStyle/>
            <a:p>
              <a:pPr algn="ctr"/>
              <a:r>
                <a:rPr lang="fr-FR" sz="1600" b="1" dirty="0">
                  <a:latin typeface="Arial Narrow" panose="020B0606020202030204" pitchFamily="34" charset="0"/>
                </a:rPr>
                <a:t>De Chiffre d’Affaire </a:t>
              </a:r>
              <a:r>
                <a:rPr lang="fr-FR" sz="1200" b="1" dirty="0">
                  <a:latin typeface="Arial Narrow" panose="020B0606020202030204" pitchFamily="34" charset="0"/>
                </a:rPr>
                <a:t>depuis Avril 2019</a:t>
              </a:r>
            </a:p>
          </p:txBody>
        </p:sp>
      </p:grpSp>
      <p:grpSp>
        <p:nvGrpSpPr>
          <p:cNvPr id="32" name="Groupe 31">
            <a:extLst>
              <a:ext uri="{FF2B5EF4-FFF2-40B4-BE49-F238E27FC236}">
                <a16:creationId xmlns:a16="http://schemas.microsoft.com/office/drawing/2014/main" id="{F85A1FAD-E390-4F05-ABCF-B0EDB82349E3}"/>
              </a:ext>
            </a:extLst>
          </p:cNvPr>
          <p:cNvGrpSpPr/>
          <p:nvPr/>
        </p:nvGrpSpPr>
        <p:grpSpPr>
          <a:xfrm>
            <a:off x="6603842" y="3299968"/>
            <a:ext cx="3064693" cy="885426"/>
            <a:chOff x="5578830" y="2713437"/>
            <a:chExt cx="3064693" cy="885426"/>
          </a:xfrm>
        </p:grpSpPr>
        <p:sp>
          <p:nvSpPr>
            <p:cNvPr id="33" name="Rectangle 32">
              <a:extLst>
                <a:ext uri="{FF2B5EF4-FFF2-40B4-BE49-F238E27FC236}">
                  <a16:creationId xmlns:a16="http://schemas.microsoft.com/office/drawing/2014/main" id="{9C9F9694-6B66-4490-9575-08F3FDFA584B}"/>
                </a:ext>
              </a:extLst>
            </p:cNvPr>
            <p:cNvSpPr/>
            <p:nvPr/>
          </p:nvSpPr>
          <p:spPr>
            <a:xfrm>
              <a:off x="6146922" y="2713437"/>
              <a:ext cx="2496601" cy="769441"/>
            </a:xfrm>
            <a:prstGeom prst="rect">
              <a:avLst/>
            </a:prstGeom>
          </p:spPr>
          <p:txBody>
            <a:bodyPr wrap="square">
              <a:spAutoFit/>
            </a:bodyPr>
            <a:lstStyle/>
            <a:p>
              <a:pPr defTabSz="720000"/>
              <a:r>
                <a:rPr lang="fr-FR" sz="4400" b="1" dirty="0">
                  <a:solidFill>
                    <a:srgbClr val="C00000"/>
                  </a:solidFill>
                  <a:latin typeface="Angie BlackOpen" pitchFamily="50" charset="0"/>
                </a:rPr>
                <a:t>360</a:t>
              </a:r>
            </a:p>
          </p:txBody>
        </p:sp>
        <p:sp>
          <p:nvSpPr>
            <p:cNvPr id="34" name="ZoneTexte 33">
              <a:extLst>
                <a:ext uri="{FF2B5EF4-FFF2-40B4-BE49-F238E27FC236}">
                  <a16:creationId xmlns:a16="http://schemas.microsoft.com/office/drawing/2014/main" id="{AA6DE046-D8C9-491F-96C6-79B87E508DFF}"/>
                </a:ext>
              </a:extLst>
            </p:cNvPr>
            <p:cNvSpPr txBox="1"/>
            <p:nvPr/>
          </p:nvSpPr>
          <p:spPr>
            <a:xfrm>
              <a:off x="5578830" y="3260309"/>
              <a:ext cx="2338377" cy="338554"/>
            </a:xfrm>
            <a:prstGeom prst="rect">
              <a:avLst/>
            </a:prstGeom>
            <a:noFill/>
          </p:spPr>
          <p:txBody>
            <a:bodyPr wrap="square" rtlCol="0">
              <a:spAutoFit/>
            </a:bodyPr>
            <a:lstStyle/>
            <a:p>
              <a:pPr algn="ctr"/>
              <a:r>
                <a:rPr lang="fr-FR" sz="1600" b="1" dirty="0">
                  <a:latin typeface="Arial Narrow" panose="020B0606020202030204" pitchFamily="34" charset="0"/>
                </a:rPr>
                <a:t>Journées de </a:t>
              </a:r>
              <a:r>
                <a:rPr lang="fr-FR" sz="1600" b="1" dirty="0" err="1">
                  <a:latin typeface="Arial Narrow" panose="020B0606020202030204" pitchFamily="34" charset="0"/>
                </a:rPr>
                <a:t>co-working</a:t>
              </a:r>
              <a:endParaRPr lang="fr-FR" sz="1600" b="1" dirty="0">
                <a:latin typeface="Arial Narrow" panose="020B0606020202030204" pitchFamily="34" charset="0"/>
              </a:endParaRPr>
            </a:p>
          </p:txBody>
        </p:sp>
      </p:grpSp>
      <p:sp>
        <p:nvSpPr>
          <p:cNvPr id="35" name="Espace réservé du numéro de diapositive 34"/>
          <p:cNvSpPr>
            <a:spLocks noGrp="1"/>
          </p:cNvSpPr>
          <p:nvPr>
            <p:ph type="sldNum" sz="quarter" idx="12"/>
          </p:nvPr>
        </p:nvSpPr>
        <p:spPr/>
        <p:txBody>
          <a:bodyPr/>
          <a:lstStyle/>
          <a:p>
            <a:fld id="{EF0C36C4-21FD-4EAB-BD22-171DEA5434D5}" type="slidenum">
              <a:rPr lang="fr-FR" smtClean="0"/>
              <a:pPr/>
              <a:t>7</a:t>
            </a:fld>
            <a:endParaRPr lang="fr-FR"/>
          </a:p>
        </p:txBody>
      </p:sp>
      <p:pic>
        <p:nvPicPr>
          <p:cNvPr id="2" name="Image 1"/>
          <p:cNvPicPr>
            <a:picLocks noChangeAspect="1"/>
          </p:cNvPicPr>
          <p:nvPr/>
        </p:nvPicPr>
        <p:blipFill rotWithShape="1">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l="21343" t="21620" r="45224"/>
          <a:stretch/>
        </p:blipFill>
        <p:spPr>
          <a:xfrm>
            <a:off x="-266059" y="3068486"/>
            <a:ext cx="3057098" cy="4031469"/>
          </a:xfrm>
          <a:prstGeom prst="rect">
            <a:avLst/>
          </a:prstGeom>
        </p:spPr>
      </p:pic>
    </p:spTree>
    <p:extLst>
      <p:ext uri="{BB962C8B-B14F-4D97-AF65-F5344CB8AC3E}">
        <p14:creationId xmlns:p14="http://schemas.microsoft.com/office/powerpoint/2010/main" val="347724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085ACE18-8F26-4517-AAC0-7EC7E234D291}"/>
              </a:ext>
            </a:extLst>
          </p:cNvPr>
          <p:cNvSpPr>
            <a:spLocks noGrp="1"/>
          </p:cNvSpPr>
          <p:nvPr>
            <p:ph type="body" sz="half" idx="2"/>
          </p:nvPr>
        </p:nvSpPr>
        <p:spPr>
          <a:xfrm>
            <a:off x="6084168" y="1133454"/>
            <a:ext cx="2949178" cy="3811588"/>
          </a:xfrm>
        </p:spPr>
        <p:txBody>
          <a:bodyPr>
            <a:normAutofit/>
          </a:bodyPr>
          <a:lstStyle/>
          <a:p>
            <a:pPr marL="0" indent="0">
              <a:buNone/>
            </a:pPr>
            <a:r>
              <a:rPr lang="fr-FR" sz="2400" dirty="0">
                <a:latin typeface="Arial Narrow" panose="020B0606020202030204" pitchFamily="34" charset="0"/>
              </a:rPr>
              <a:t>Les mardi Figeacteurs </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548679"/>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sp>
        <p:nvSpPr>
          <p:cNvPr id="13" name="ZoneTexte 12">
            <a:extLst>
              <a:ext uri="{FF2B5EF4-FFF2-40B4-BE49-F238E27FC236}">
                <a16:creationId xmlns:a16="http://schemas.microsoft.com/office/drawing/2014/main" id="{B6BDA6DE-AC0B-4EB4-9C00-A988AED8C246}"/>
              </a:ext>
            </a:extLst>
          </p:cNvPr>
          <p:cNvSpPr txBox="1"/>
          <p:nvPr/>
        </p:nvSpPr>
        <p:spPr>
          <a:xfrm>
            <a:off x="3739367" y="2368197"/>
            <a:ext cx="4464496" cy="369332"/>
          </a:xfrm>
          <a:prstGeom prst="rect">
            <a:avLst/>
          </a:prstGeom>
          <a:noFill/>
        </p:spPr>
        <p:txBody>
          <a:bodyPr wrap="square" rtlCol="0">
            <a:spAutoFit/>
          </a:bodyPr>
          <a:lstStyle/>
          <a:p>
            <a:r>
              <a:rPr lang="fr-FR" b="1" dirty="0">
                <a:latin typeface="Arial Narrow" panose="020B0606020202030204" pitchFamily="34" charset="0"/>
              </a:rPr>
              <a:t>Rencontres mensuelles </a:t>
            </a:r>
          </a:p>
        </p:txBody>
      </p:sp>
      <p:sp>
        <p:nvSpPr>
          <p:cNvPr id="17" name="Rectangle 16">
            <a:extLst>
              <a:ext uri="{FF2B5EF4-FFF2-40B4-BE49-F238E27FC236}">
                <a16:creationId xmlns:a16="http://schemas.microsoft.com/office/drawing/2014/main" id="{211F435A-697B-4525-BDEB-FBC88AE10C6B}"/>
              </a:ext>
            </a:extLst>
          </p:cNvPr>
          <p:cNvSpPr/>
          <p:nvPr/>
        </p:nvSpPr>
        <p:spPr>
          <a:xfrm>
            <a:off x="4003421" y="1268760"/>
            <a:ext cx="1872208" cy="1323439"/>
          </a:xfrm>
          <a:prstGeom prst="rect">
            <a:avLst/>
          </a:prstGeom>
        </p:spPr>
        <p:txBody>
          <a:bodyPr wrap="square">
            <a:spAutoFit/>
          </a:bodyPr>
          <a:lstStyle/>
          <a:p>
            <a:pPr defTabSz="720000"/>
            <a:r>
              <a:rPr lang="fr-FR" sz="6000" b="1" dirty="0">
                <a:solidFill>
                  <a:srgbClr val="C00000"/>
                </a:solidFill>
                <a:latin typeface="Angie BlackOpen" pitchFamily="50" charset="0"/>
              </a:rPr>
              <a:t>12</a:t>
            </a:r>
            <a:r>
              <a:rPr lang="fr-FR" sz="8000" b="1" dirty="0">
                <a:solidFill>
                  <a:srgbClr val="C00000"/>
                </a:solidFill>
                <a:latin typeface="Angie BlackOpen" pitchFamily="50" charset="0"/>
              </a:rPr>
              <a:t> </a:t>
            </a:r>
          </a:p>
        </p:txBody>
      </p:sp>
      <p:sp>
        <p:nvSpPr>
          <p:cNvPr id="18" name="ZoneTexte 17">
            <a:extLst>
              <a:ext uri="{FF2B5EF4-FFF2-40B4-BE49-F238E27FC236}">
                <a16:creationId xmlns:a16="http://schemas.microsoft.com/office/drawing/2014/main" id="{B6BDA6DE-AC0B-4EB4-9C00-A988AED8C246}"/>
              </a:ext>
            </a:extLst>
          </p:cNvPr>
          <p:cNvSpPr txBox="1"/>
          <p:nvPr/>
        </p:nvSpPr>
        <p:spPr>
          <a:xfrm>
            <a:off x="6801098" y="2635029"/>
            <a:ext cx="4464496" cy="369332"/>
          </a:xfrm>
          <a:prstGeom prst="rect">
            <a:avLst/>
          </a:prstGeom>
          <a:noFill/>
        </p:spPr>
        <p:txBody>
          <a:bodyPr wrap="square" rtlCol="0">
            <a:spAutoFit/>
          </a:bodyPr>
          <a:lstStyle/>
          <a:p>
            <a:r>
              <a:rPr lang="fr-FR" b="1" dirty="0">
                <a:latin typeface="Arial Narrow" panose="020B0606020202030204" pitchFamily="34" charset="0"/>
              </a:rPr>
              <a:t>Participants</a:t>
            </a:r>
            <a:r>
              <a:rPr lang="fr-FR" dirty="0">
                <a:latin typeface="Arial Narrow" panose="020B0606020202030204" pitchFamily="34" charset="0"/>
              </a:rPr>
              <a:t> </a:t>
            </a:r>
          </a:p>
        </p:txBody>
      </p:sp>
      <p:sp>
        <p:nvSpPr>
          <p:cNvPr id="19" name="Rectangle 18">
            <a:extLst>
              <a:ext uri="{FF2B5EF4-FFF2-40B4-BE49-F238E27FC236}">
                <a16:creationId xmlns:a16="http://schemas.microsoft.com/office/drawing/2014/main" id="{211F435A-697B-4525-BDEB-FBC88AE10C6B}"/>
              </a:ext>
            </a:extLst>
          </p:cNvPr>
          <p:cNvSpPr/>
          <p:nvPr/>
        </p:nvSpPr>
        <p:spPr>
          <a:xfrm>
            <a:off x="6551672" y="1477327"/>
            <a:ext cx="1800200" cy="1323439"/>
          </a:xfrm>
          <a:prstGeom prst="rect">
            <a:avLst/>
          </a:prstGeom>
        </p:spPr>
        <p:txBody>
          <a:bodyPr wrap="square">
            <a:spAutoFit/>
          </a:bodyPr>
          <a:lstStyle/>
          <a:p>
            <a:pPr defTabSz="720000"/>
            <a:r>
              <a:rPr lang="fr-FR" sz="6000" b="1" dirty="0">
                <a:solidFill>
                  <a:srgbClr val="C00000"/>
                </a:solidFill>
                <a:latin typeface="Angie BlackOpen" pitchFamily="50" charset="0"/>
              </a:rPr>
              <a:t>185</a:t>
            </a:r>
            <a:r>
              <a:rPr lang="fr-FR" sz="8000" b="1" dirty="0">
                <a:solidFill>
                  <a:srgbClr val="C00000"/>
                </a:solidFill>
                <a:latin typeface="Angie BlackOpen" pitchFamily="50" charset="0"/>
              </a:rPr>
              <a:t> </a:t>
            </a:r>
          </a:p>
        </p:txBody>
      </p:sp>
      <p:grpSp>
        <p:nvGrpSpPr>
          <p:cNvPr id="6" name="Groupe 5">
            <a:extLst>
              <a:ext uri="{FF2B5EF4-FFF2-40B4-BE49-F238E27FC236}">
                <a16:creationId xmlns:a16="http://schemas.microsoft.com/office/drawing/2014/main" id="{43F1D4CD-72CF-46F5-8231-41F841A6AD66}"/>
              </a:ext>
            </a:extLst>
          </p:cNvPr>
          <p:cNvGrpSpPr/>
          <p:nvPr/>
        </p:nvGrpSpPr>
        <p:grpSpPr>
          <a:xfrm>
            <a:off x="2877170" y="3416557"/>
            <a:ext cx="6375350" cy="2853697"/>
            <a:chOff x="3059832" y="3087572"/>
            <a:chExt cx="6375350" cy="2853697"/>
          </a:xfrm>
        </p:grpSpPr>
        <p:sp>
          <p:nvSpPr>
            <p:cNvPr id="20" name="ZoneTexte 19"/>
            <p:cNvSpPr txBox="1"/>
            <p:nvPr/>
          </p:nvSpPr>
          <p:spPr>
            <a:xfrm>
              <a:off x="4167939" y="3087572"/>
              <a:ext cx="5112568" cy="461665"/>
            </a:xfrm>
            <a:prstGeom prst="rect">
              <a:avLst/>
            </a:prstGeom>
            <a:noFill/>
          </p:spPr>
          <p:txBody>
            <a:bodyPr wrap="square" rtlCol="0">
              <a:spAutoFit/>
            </a:bodyPr>
            <a:lstStyle/>
            <a:p>
              <a:r>
                <a:rPr lang="fr-FR" sz="2400" b="1" dirty="0">
                  <a:latin typeface="Arial Narrow" panose="020B0606020202030204" pitchFamily="34" charset="0"/>
                </a:rPr>
                <a:t>Les 12 thématiques de 2019 : </a:t>
              </a:r>
            </a:p>
          </p:txBody>
        </p:sp>
        <p:sp>
          <p:nvSpPr>
            <p:cNvPr id="2" name="ZoneTexte 1"/>
            <p:cNvSpPr txBox="1"/>
            <p:nvPr/>
          </p:nvSpPr>
          <p:spPr>
            <a:xfrm>
              <a:off x="3059832" y="3632945"/>
              <a:ext cx="6375350" cy="2308324"/>
            </a:xfrm>
            <a:prstGeom prst="rect">
              <a:avLst/>
            </a:prstGeom>
            <a:noFill/>
          </p:spPr>
          <p:txBody>
            <a:bodyPr wrap="square" rtlCol="0">
              <a:spAutoFit/>
            </a:bodyPr>
            <a:lstStyle/>
            <a:p>
              <a:r>
                <a:rPr lang="fr-FR" sz="1400" b="1" dirty="0">
                  <a:latin typeface="Arial Narrow" panose="020B0606020202030204" pitchFamily="34" charset="0"/>
                </a:rPr>
                <a:t>Janvier : </a:t>
              </a:r>
              <a:r>
                <a:rPr lang="fr-FR" sz="1400" dirty="0">
                  <a:latin typeface="Arial Narrow" panose="020B0606020202030204" pitchFamily="34" charset="0"/>
                </a:rPr>
                <a:t>Projection du film  « Après Demain »         </a:t>
              </a:r>
              <a:r>
                <a:rPr lang="fr-FR" sz="1400" b="1" dirty="0">
                  <a:latin typeface="Arial Narrow" panose="020B0606020202030204" pitchFamily="34" charset="0"/>
                </a:rPr>
                <a:t>Juillet : </a:t>
              </a:r>
              <a:r>
                <a:rPr lang="fr-FR" sz="1400" dirty="0">
                  <a:latin typeface="Arial Narrow" panose="020B0606020202030204" pitchFamily="34" charset="0"/>
                </a:rPr>
                <a:t>Mobilité avec </a:t>
              </a:r>
              <a:r>
                <a:rPr lang="fr-FR" sz="1400" dirty="0" err="1">
                  <a:latin typeface="Arial Narrow" panose="020B0606020202030204" pitchFamily="34" charset="0"/>
                </a:rPr>
                <a:t>Lot’Ô</a:t>
              </a:r>
              <a:r>
                <a:rPr lang="fr-FR" sz="1400" dirty="0">
                  <a:latin typeface="Arial Narrow" panose="020B0606020202030204" pitchFamily="34" charset="0"/>
                </a:rPr>
                <a:t> Car </a:t>
              </a:r>
            </a:p>
            <a:p>
              <a:endParaRPr lang="fr-FR" sz="1000" b="1" dirty="0">
                <a:latin typeface="Arial Narrow" panose="020B0606020202030204" pitchFamily="34" charset="0"/>
              </a:endParaRPr>
            </a:p>
            <a:p>
              <a:r>
                <a:rPr lang="fr-FR" sz="1400" b="1" dirty="0">
                  <a:latin typeface="Arial Narrow" panose="020B0606020202030204" pitchFamily="34" charset="0"/>
                </a:rPr>
                <a:t>Février : </a:t>
              </a:r>
              <a:r>
                <a:rPr lang="fr-FR" sz="1400" dirty="0">
                  <a:latin typeface="Arial Narrow" panose="020B0606020202030204" pitchFamily="34" charset="0"/>
                </a:rPr>
                <a:t>Inauguration des nouveaux locaux              </a:t>
              </a:r>
              <a:r>
                <a:rPr lang="fr-FR" sz="1400" b="1" dirty="0">
                  <a:latin typeface="Arial Narrow" panose="020B0606020202030204" pitchFamily="34" charset="0"/>
                </a:rPr>
                <a:t>Aout : </a:t>
              </a:r>
              <a:r>
                <a:rPr lang="fr-FR" sz="1400" dirty="0">
                  <a:latin typeface="Arial Narrow" panose="020B0606020202030204" pitchFamily="34" charset="0"/>
                </a:rPr>
                <a:t>Alter Tour et Sol et Civilisation</a:t>
              </a:r>
            </a:p>
            <a:p>
              <a:endParaRPr lang="fr-FR" sz="900" b="1" dirty="0">
                <a:latin typeface="Arial Narrow" panose="020B0606020202030204" pitchFamily="34" charset="0"/>
              </a:endParaRPr>
            </a:p>
            <a:p>
              <a:r>
                <a:rPr lang="fr-FR" sz="1400" b="1" dirty="0">
                  <a:latin typeface="Arial Narrow" panose="020B0606020202030204" pitchFamily="34" charset="0"/>
                </a:rPr>
                <a:t>Mars : </a:t>
              </a:r>
              <a:r>
                <a:rPr lang="fr-FR" sz="1400" dirty="0">
                  <a:latin typeface="Arial Narrow" panose="020B0606020202030204" pitchFamily="34" charset="0"/>
                </a:rPr>
                <a:t>Le Grand Débat (Transition écologique)         </a:t>
              </a:r>
              <a:r>
                <a:rPr lang="fr-FR" sz="1400" b="1" dirty="0">
                  <a:latin typeface="Arial Narrow" panose="020B0606020202030204" pitchFamily="34" charset="0"/>
                </a:rPr>
                <a:t>Septembre :</a:t>
              </a:r>
              <a:r>
                <a:rPr lang="fr-FR" sz="1400" dirty="0">
                  <a:latin typeface="Arial Narrow" panose="020B0606020202030204" pitchFamily="34" charset="0"/>
                </a:rPr>
                <a:t> Spécial animateur</a:t>
              </a:r>
              <a:r>
                <a:rPr lang="fr-FR" sz="1400" b="1" dirty="0">
                  <a:latin typeface="Arial Narrow" panose="020B0606020202030204" pitchFamily="34" charset="0"/>
                </a:rPr>
                <a:t> </a:t>
              </a:r>
              <a:r>
                <a:rPr lang="fr-FR" sz="1400" dirty="0">
                  <a:latin typeface="Arial Narrow" panose="020B0606020202030204" pitchFamily="34" charset="0"/>
                </a:rPr>
                <a:t>Start Up de Territoire</a:t>
              </a:r>
            </a:p>
            <a:p>
              <a:endParaRPr lang="fr-FR" sz="900" b="1" dirty="0">
                <a:latin typeface="Arial Narrow" panose="020B0606020202030204" pitchFamily="34" charset="0"/>
              </a:endParaRPr>
            </a:p>
            <a:p>
              <a:r>
                <a:rPr lang="fr-FR" sz="1400" b="1" dirty="0">
                  <a:latin typeface="Arial Narrow" panose="020B0606020202030204" pitchFamily="34" charset="0"/>
                </a:rPr>
                <a:t>Avril : </a:t>
              </a:r>
              <a:r>
                <a:rPr lang="fr-FR" sz="1400" dirty="0">
                  <a:latin typeface="Arial Narrow" panose="020B0606020202030204" pitchFamily="34" charset="0"/>
                </a:rPr>
                <a:t>Labellisation « French Impact »                       </a:t>
              </a:r>
              <a:r>
                <a:rPr lang="fr-FR" sz="1400" b="1" dirty="0">
                  <a:latin typeface="Arial Narrow" panose="020B0606020202030204" pitchFamily="34" charset="0"/>
                </a:rPr>
                <a:t>Octobre : </a:t>
              </a:r>
              <a:r>
                <a:rPr lang="fr-FR" sz="1400" dirty="0">
                  <a:latin typeface="Arial Narrow" panose="020B0606020202030204" pitchFamily="34" charset="0"/>
                </a:rPr>
                <a:t>L’après Start Up  </a:t>
              </a:r>
            </a:p>
            <a:p>
              <a:endParaRPr lang="fr-FR" sz="900" dirty="0">
                <a:latin typeface="Arial Narrow" panose="020B0606020202030204" pitchFamily="34" charset="0"/>
              </a:endParaRPr>
            </a:p>
            <a:p>
              <a:r>
                <a:rPr lang="fr-FR" sz="1400" b="1" dirty="0">
                  <a:latin typeface="Arial Narrow" panose="020B0606020202030204" pitchFamily="34" charset="0"/>
                </a:rPr>
                <a:t>Mai : </a:t>
              </a:r>
              <a:r>
                <a:rPr lang="fr-FR" sz="1400" dirty="0">
                  <a:latin typeface="Arial Narrow" panose="020B0606020202030204" pitchFamily="34" charset="0"/>
                </a:rPr>
                <a:t>L’alimentation locale   de demain                       </a:t>
              </a:r>
              <a:r>
                <a:rPr lang="fr-FR" sz="1400" b="1" dirty="0">
                  <a:latin typeface="Arial Narrow" panose="020B0606020202030204" pitchFamily="34" charset="0"/>
                </a:rPr>
                <a:t>Novembre : </a:t>
              </a:r>
              <a:r>
                <a:rPr lang="fr-FR" sz="1400" dirty="0">
                  <a:latin typeface="Arial Narrow" panose="020B0606020202030204" pitchFamily="34" charset="0"/>
                </a:rPr>
                <a:t>Festival Alimentaire</a:t>
              </a:r>
            </a:p>
            <a:p>
              <a:endParaRPr lang="fr-FR" sz="900" dirty="0">
                <a:latin typeface="Arial Narrow" panose="020B0606020202030204" pitchFamily="34" charset="0"/>
              </a:endParaRPr>
            </a:p>
            <a:p>
              <a:r>
                <a:rPr lang="fr-FR" sz="1400" b="1" dirty="0">
                  <a:latin typeface="Arial Narrow" panose="020B0606020202030204" pitchFamily="34" charset="0"/>
                </a:rPr>
                <a:t>Juin : </a:t>
              </a:r>
              <a:r>
                <a:rPr lang="fr-FR" sz="1400" dirty="0">
                  <a:latin typeface="Arial Narrow" panose="020B0606020202030204" pitchFamily="34" charset="0"/>
                </a:rPr>
                <a:t>Initiation à l’animation                                       </a:t>
              </a:r>
              <a:r>
                <a:rPr lang="fr-FR" sz="1400" b="1" dirty="0">
                  <a:latin typeface="Arial Narrow" panose="020B0606020202030204" pitchFamily="34" charset="0"/>
                </a:rPr>
                <a:t>Décembre : </a:t>
              </a:r>
              <a:r>
                <a:rPr lang="fr-FR" sz="1400" dirty="0">
                  <a:latin typeface="Arial Narrow" panose="020B0606020202030204" pitchFamily="34" charset="0"/>
                </a:rPr>
                <a:t>Figeacteurs au Barbare</a:t>
              </a:r>
            </a:p>
          </p:txBody>
        </p:sp>
      </p:grpSp>
      <p:pic>
        <p:nvPicPr>
          <p:cNvPr id="3" name="Image 2"/>
          <p:cNvPicPr>
            <a:picLocks noChangeAspect="1"/>
          </p:cNvPicPr>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044624" y="-24886"/>
            <a:ext cx="3743461" cy="6882886"/>
          </a:xfrm>
          <a:prstGeom prst="rect">
            <a:avLst/>
          </a:prstGeom>
        </p:spPr>
      </p:pic>
      <p:sp>
        <p:nvSpPr>
          <p:cNvPr id="14" name="Espace réservé du numéro de diapositive 13"/>
          <p:cNvSpPr>
            <a:spLocks noGrp="1"/>
          </p:cNvSpPr>
          <p:nvPr>
            <p:ph type="sldNum" sz="quarter" idx="12"/>
          </p:nvPr>
        </p:nvSpPr>
        <p:spPr/>
        <p:txBody>
          <a:bodyPr/>
          <a:lstStyle/>
          <a:p>
            <a:fld id="{EF0C36C4-21FD-4EAB-BD22-171DEA5434D5}" type="slidenum">
              <a:rPr lang="fr-FR" smtClean="0"/>
              <a:pPr/>
              <a:t>8</a:t>
            </a:fld>
            <a:endParaRPr lang="fr-FR"/>
          </a:p>
        </p:txBody>
      </p:sp>
    </p:spTree>
    <p:extLst>
      <p:ext uri="{BB962C8B-B14F-4D97-AF65-F5344CB8AC3E}">
        <p14:creationId xmlns:p14="http://schemas.microsoft.com/office/powerpoint/2010/main" val="1884409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type="pic" idx="1"/>
          </p:nvPr>
        </p:nvPicPr>
        <p:blipFill rotWithShape="1">
          <a:blip r:embed="rId3" cstate="screen">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116632" y="27384"/>
            <a:ext cx="3744416" cy="6858000"/>
          </a:xfrm>
        </p:spPr>
        <p:style>
          <a:lnRef idx="2">
            <a:schemeClr val="accent6">
              <a:shade val="50000"/>
            </a:schemeClr>
          </a:lnRef>
          <a:fillRef idx="1">
            <a:schemeClr val="accent6"/>
          </a:fillRef>
          <a:effectRef idx="0">
            <a:schemeClr val="accent6"/>
          </a:effectRef>
          <a:fontRef idx="minor">
            <a:schemeClr val="lt1"/>
          </a:fontRef>
        </p:style>
      </p:pic>
      <p:sp>
        <p:nvSpPr>
          <p:cNvPr id="12" name="Espace réservé du contenu 2">
            <a:extLst>
              <a:ext uri="{FF2B5EF4-FFF2-40B4-BE49-F238E27FC236}">
                <a16:creationId xmlns:a16="http://schemas.microsoft.com/office/drawing/2014/main" id="{085ACE18-8F26-4517-AAC0-7EC7E234D291}"/>
              </a:ext>
            </a:extLst>
          </p:cNvPr>
          <p:cNvSpPr>
            <a:spLocks noGrp="1"/>
          </p:cNvSpPr>
          <p:nvPr>
            <p:ph type="body" sz="half" idx="2"/>
          </p:nvPr>
        </p:nvSpPr>
        <p:spPr>
          <a:xfrm>
            <a:off x="5364088" y="1139444"/>
            <a:ext cx="3533137" cy="489356"/>
          </a:xfrm>
        </p:spPr>
        <p:txBody>
          <a:bodyPr>
            <a:normAutofit/>
          </a:bodyPr>
          <a:lstStyle/>
          <a:p>
            <a:pPr marL="0" indent="0">
              <a:buNone/>
            </a:pPr>
            <a:r>
              <a:rPr lang="fr-FR" sz="2400" dirty="0">
                <a:latin typeface="Arial Narrow" panose="020B0606020202030204" pitchFamily="34" charset="0"/>
              </a:rPr>
              <a:t>Des évènements inspirants</a:t>
            </a:r>
          </a:p>
          <a:p>
            <a:endParaRPr lang="fr-FR" dirty="0"/>
          </a:p>
          <a:p>
            <a:pPr lvl="0"/>
            <a:endParaRPr lang="fr-FR" dirty="0"/>
          </a:p>
        </p:txBody>
      </p:sp>
      <p:sp>
        <p:nvSpPr>
          <p:cNvPr id="4" name="Rectangle 3">
            <a:extLst>
              <a:ext uri="{FF2B5EF4-FFF2-40B4-BE49-F238E27FC236}">
                <a16:creationId xmlns:a16="http://schemas.microsoft.com/office/drawing/2014/main" id="{D84E506F-08DB-4609-AA96-5DA3015163B3}"/>
              </a:ext>
            </a:extLst>
          </p:cNvPr>
          <p:cNvSpPr/>
          <p:nvPr/>
        </p:nvSpPr>
        <p:spPr>
          <a:xfrm>
            <a:off x="3635896" y="548679"/>
            <a:ext cx="6032639" cy="584775"/>
          </a:xfrm>
          <a:prstGeom prst="rect">
            <a:avLst/>
          </a:prstGeom>
        </p:spPr>
        <p:txBody>
          <a:bodyPr wrap="square">
            <a:spAutoFit/>
          </a:bodyPr>
          <a:lstStyle/>
          <a:p>
            <a:r>
              <a:rPr lang="fr-FR" sz="3200" dirty="0">
                <a:solidFill>
                  <a:srgbClr val="00B050"/>
                </a:solidFill>
                <a:latin typeface="Arial Narrow" panose="020B0606020202030204" pitchFamily="34" charset="0"/>
              </a:rPr>
              <a:t>// Labourer… mobiliser, inspirer !</a:t>
            </a:r>
            <a:endParaRPr lang="fr-FR" sz="3200" dirty="0"/>
          </a:p>
        </p:txBody>
      </p:sp>
      <p:sp>
        <p:nvSpPr>
          <p:cNvPr id="10" name="ZoneTexte 9"/>
          <p:cNvSpPr txBox="1"/>
          <p:nvPr/>
        </p:nvSpPr>
        <p:spPr>
          <a:xfrm>
            <a:off x="2931849" y="1847140"/>
            <a:ext cx="6032639" cy="4678204"/>
          </a:xfrm>
          <a:prstGeom prst="rect">
            <a:avLst/>
          </a:prstGeom>
          <a:noFill/>
        </p:spPr>
        <p:txBody>
          <a:bodyPr wrap="square" rtlCol="0">
            <a:spAutoFit/>
          </a:bodyPr>
          <a:lstStyle/>
          <a:p>
            <a:pPr marL="285750" indent="-285750">
              <a:buFont typeface="Arial" panose="020B0604020202020204" pitchFamily="34" charset="0"/>
              <a:buChar char="•"/>
            </a:pPr>
            <a:r>
              <a:rPr lang="fr-FR" sz="1600" dirty="0">
                <a:latin typeface="Arial Narrow" panose="020B0606020202030204" pitchFamily="34" charset="0"/>
              </a:rPr>
              <a:t>Journée sans voiture à Figeac:  Stand de Figeacteurs sur la mobilité domicile travail</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Salon Taf de Figeac: La Boussole des conjoints représentée</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Soirées Start Up de Territoire à Lons le Saunier, Bordeaux et Roubaix</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Les rencontres du Réseau French Impact</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Les  ateliers de Territoire du PETR Figeac Quercy Vallée de la Dordogne </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Les ateliers de la Start Up est dans le pré </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La soirée DYNECO du club d’entreprises de Villefranche de Rouergue </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Réunions du Labo de l’ESS : territoires Pionniers </a:t>
            </a:r>
          </a:p>
          <a:p>
            <a:pPr marL="285750" indent="-285750"/>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Jury du concours Expédition Créative à l’IUT </a:t>
            </a:r>
          </a:p>
          <a:p>
            <a:pPr marL="285750" indent="-285750">
              <a:buFont typeface="Arial" panose="020B0604020202020204" pitchFamily="34" charset="0"/>
              <a:buChar char="•"/>
            </a:pPr>
            <a:endParaRPr lang="fr-FR" sz="1100" dirty="0">
              <a:latin typeface="Arial Narrow" panose="020B0606020202030204" pitchFamily="34" charset="0"/>
            </a:endParaRPr>
          </a:p>
          <a:p>
            <a:pPr marL="285750" indent="-285750">
              <a:buFont typeface="Arial" panose="020B0604020202020204" pitchFamily="34" charset="0"/>
              <a:buChar char="•"/>
            </a:pPr>
            <a:r>
              <a:rPr lang="fr-FR" sz="1600" dirty="0">
                <a:latin typeface="Arial Narrow" panose="020B0606020202030204" pitchFamily="34" charset="0"/>
              </a:rPr>
              <a:t>Stage </a:t>
            </a:r>
            <a:r>
              <a:rPr lang="fr-FR" sz="1600" dirty="0" err="1">
                <a:latin typeface="Arial Narrow" panose="020B0606020202030204" pitchFamily="34" charset="0"/>
              </a:rPr>
              <a:t>Dating</a:t>
            </a:r>
            <a:r>
              <a:rPr lang="fr-FR" sz="1600" dirty="0">
                <a:latin typeface="Arial Narrow" panose="020B0606020202030204" pitchFamily="34" charset="0"/>
              </a:rPr>
              <a:t>  à l’IUT avec UNISOCIUM </a:t>
            </a:r>
          </a:p>
          <a:p>
            <a:endParaRPr lang="fr-FR" dirty="0"/>
          </a:p>
        </p:txBody>
      </p:sp>
      <p:sp>
        <p:nvSpPr>
          <p:cNvPr id="6" name="Espace réservé du numéro de diapositive 5"/>
          <p:cNvSpPr>
            <a:spLocks noGrp="1"/>
          </p:cNvSpPr>
          <p:nvPr>
            <p:ph type="sldNum" sz="quarter" idx="12"/>
          </p:nvPr>
        </p:nvSpPr>
        <p:spPr/>
        <p:txBody>
          <a:bodyPr/>
          <a:lstStyle/>
          <a:p>
            <a:fld id="{EF0C36C4-21FD-4EAB-BD22-171DEA5434D5}" type="slidenum">
              <a:rPr lang="fr-FR" smtClean="0"/>
              <a:pPr/>
              <a:t>9</a:t>
            </a:fld>
            <a:endParaRPr lang="fr-FR"/>
          </a:p>
        </p:txBody>
      </p:sp>
    </p:spTree>
    <p:extLst>
      <p:ext uri="{BB962C8B-B14F-4D97-AF65-F5344CB8AC3E}">
        <p14:creationId xmlns:p14="http://schemas.microsoft.com/office/powerpoint/2010/main" val="27092391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5208</TotalTime>
  <Words>4835</Words>
  <Application>Microsoft Office PowerPoint</Application>
  <PresentationFormat>Affichage à l'écran (4:3)</PresentationFormat>
  <Paragraphs>783</Paragraphs>
  <Slides>51</Slides>
  <Notes>44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51</vt:i4>
      </vt:variant>
    </vt:vector>
  </HeadingPairs>
  <TitlesOfParts>
    <vt:vector size="61" baseType="lpstr">
      <vt:lpstr>Angie BlackOpen</vt:lpstr>
      <vt:lpstr>Arial</vt:lpstr>
      <vt:lpstr>Arial Black</vt:lpstr>
      <vt:lpstr>Arial Narrow</vt:lpstr>
      <vt:lpstr>Calibri</vt:lpstr>
      <vt:lpstr>Calibri Light</vt:lpstr>
      <vt:lpstr>Symbol</vt:lpstr>
      <vt:lpstr>Times New Roman</vt:lpstr>
      <vt:lpstr>Wingdings</vt:lpstr>
      <vt:lpstr>Thème Office</vt:lpstr>
      <vt:lpstr>RAPPORT D’ACTIVITÉ</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sur le rapport d’activité </vt:lpstr>
      <vt:lpstr>VOTES Rapport d’activité 2019  </vt:lpstr>
      <vt:lpstr>RAPPORT  MORAL Dominique OLIVIER Président du PTCE Figeacteurs</vt:lpstr>
      <vt:lpstr>QUESTIONS  sur le rapport moral  </vt:lpstr>
      <vt:lpstr>VOTES Approbation  du rapport moral 2019 </vt:lpstr>
      <vt:lpstr>RAPPORT  FINANCIER Marc WEILER Trésorier</vt:lpstr>
      <vt:lpstr>Présentation PowerPoint</vt:lpstr>
      <vt:lpstr>Présentation PowerPoint</vt:lpstr>
      <vt:lpstr>Présentation PowerPoint</vt:lpstr>
      <vt:lpstr>Présentation PowerPoint</vt:lpstr>
      <vt:lpstr>Présentation PowerPoint</vt:lpstr>
      <vt:lpstr>Présentation PowerPoint</vt:lpstr>
      <vt:lpstr>BUDGET  PRÉVISIONNEL Marc Weiler, Trésorier</vt:lpstr>
      <vt:lpstr>Budget prévisionnel 2020</vt:lpstr>
      <vt:lpstr>QUESTIONS  sur le rapport financier et le budget prévisionnel </vt:lpstr>
      <vt:lpstr>VOTES Rapport financier et budget prévisionnel  2019 </vt:lpstr>
      <vt:lpstr>AFFECTATION  DU RÉSULTAT Approbation</vt:lpstr>
      <vt:lpstr>COTISATIONS ANNUELLES Approbation </vt:lpstr>
      <vt:lpstr>Présentation PowerPoint</vt:lpstr>
      <vt:lpstr>Présentation PowerPoint</vt:lpstr>
      <vt:lpstr>QUESTIONS  DIVERSES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dc:title>
  <dc:creator>Figeacteurs</dc:creator>
  <cp:lastModifiedBy>Liza Mesmeur</cp:lastModifiedBy>
  <cp:revision>350</cp:revision>
  <cp:lastPrinted>2018-06-27T07:25:31Z</cp:lastPrinted>
  <dcterms:created xsi:type="dcterms:W3CDTF">2017-06-07T15:01:40Z</dcterms:created>
  <dcterms:modified xsi:type="dcterms:W3CDTF">2020-06-18T10:08:22Z</dcterms:modified>
</cp:coreProperties>
</file>